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94.xml" ContentType="application/vnd.openxmlformats-officedocument.presentationml.slide+xml"/>
  <Override PartName="/ppt/slides/slide113.xml" ContentType="application/vnd.openxmlformats-officedocument.presentationml.slide+xml"/>
  <Override PartName="/ppt/slides/slide142.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s/slide102.xml" ContentType="application/vnd.openxmlformats-officedocument.presentationml.slide+xml"/>
  <Override PartName="/ppt/slides/slide120.xml" ContentType="application/vnd.openxmlformats-officedocument.presentationml.slide+xml"/>
  <Override PartName="/ppt/slides/slide131.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slides/slide129.xml" ContentType="application/vnd.openxmlformats-officedocument.presentationml.slide+xml"/>
  <Override PartName="/ppt/slides/slide99.xml" ContentType="application/vnd.openxmlformats-officedocument.presentationml.slide+xml"/>
  <Override PartName="/ppt/slides/slide118.xml" ContentType="application/vnd.openxmlformats-officedocument.presentationml.slide+xml"/>
  <Override PartName="/ppt/slides/slide136.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slides/slide107.xml" ContentType="application/vnd.openxmlformats-officedocument.presentationml.slide+xml"/>
  <Override PartName="/ppt/slides/slide125.xml" ContentType="application/vnd.openxmlformats-officedocument.presentationml.slide+xml"/>
  <Override PartName="/ppt/slides/slide143.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s/slide95.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s/slide132.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slides/slide119.xml" ContentType="application/vnd.openxmlformats-officedocument.presentationml.slide+xml"/>
  <Override PartName="/ppt/slides/slide139.xml" ContentType="application/vnd.openxmlformats-officedocument.presentationml.slide+xml"/>
  <Override PartName="/ppt/slideLayouts/slideLayout10.xml" ContentType="application/vnd.openxmlformats-officedocument.presentationml.slideLayout+xml"/>
  <Override PartName="/ppt/slides/slide89.xml" ContentType="application/vnd.openxmlformats-officedocument.presentationml.slide+xml"/>
  <Override PartName="/ppt/slides/slide98.xml" ContentType="application/vnd.openxmlformats-officedocument.presentationml.slide+xml"/>
  <Override PartName="/ppt/slides/slide108.xml" ContentType="application/vnd.openxmlformats-officedocument.presentationml.slide+xml"/>
  <Override PartName="/ppt/slides/slide117.xml" ContentType="application/vnd.openxmlformats-officedocument.presentationml.slide+xml"/>
  <Override PartName="/ppt/slides/slide126.xml" ContentType="application/vnd.openxmlformats-officedocument.presentationml.slide+xml"/>
  <Override PartName="/ppt/slides/slide128.xml" ContentType="application/vnd.openxmlformats-officedocument.presentationml.slide+xml"/>
  <Override PartName="/ppt/slides/slide137.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slides/slide96.xml" ContentType="application/vnd.openxmlformats-officedocument.presentationml.slide+xml"/>
  <Override PartName="/ppt/slides/slide106.xml" ContentType="application/vnd.openxmlformats-officedocument.presentationml.slide+xml"/>
  <Override PartName="/ppt/slides/slide115.xml" ContentType="application/vnd.openxmlformats-officedocument.presentationml.slide+xml"/>
  <Override PartName="/ppt/slides/slide124.xml" ContentType="application/vnd.openxmlformats-officedocument.presentationml.slide+xml"/>
  <Override PartName="/ppt/slides/slide135.xml" ContentType="application/vnd.openxmlformats-officedocument.presentationml.slide+xml"/>
  <Override PartName="/ppt/slides/slide144.xml" ContentType="application/vnd.openxmlformats-officedocument.presentationml.slide+xml"/>
  <Override PartName="/ppt/handoutMasters/handoutMaster1.xml" ContentType="application/vnd.openxmlformats-officedocument.presentationml.handoutMaster+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s/slide104.xml" ContentType="application/vnd.openxmlformats-officedocument.presentationml.slide+xml"/>
  <Override PartName="/ppt/slides/slide122.xml" ContentType="application/vnd.openxmlformats-officedocument.presentationml.slide+xml"/>
  <Override PartName="/ppt/slides/slide133.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s/slide111.xml" ContentType="application/vnd.openxmlformats-officedocument.presentationml.slide+xml"/>
  <Override PartName="/ppt/slides/slide140.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slides/slide138.xml" ContentType="application/vnd.openxmlformats-officedocument.presentationml.slide+xml"/>
  <Override PartName="/ppt/slides/slide79.xml" ContentType="application/vnd.openxmlformats-officedocument.presentationml.slide+xml"/>
  <Override PartName="/ppt/slides/slide109.xml" ContentType="application/vnd.openxmlformats-officedocument.presentationml.slide+xml"/>
  <Override PartName="/ppt/slides/slide127.xml" ContentType="application/vnd.openxmlformats-officedocument.presentationml.slide+xml"/>
  <Override PartName="/ppt/slides/slide145.xml" ContentType="application/vnd.openxmlformats-officedocument.presentationml.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s/slide116.xml" ContentType="application/vnd.openxmlformats-officedocument.presentationml.slide+xml"/>
  <Override PartName="/ppt/slides/slide134.xml" ContentType="application/vnd.openxmlformats-officedocument.presentationml.slide+xml"/>
  <Override PartName="/ppt/slideLayouts/slideLayout9.xml" ContentType="application/vnd.openxmlformats-officedocument.presentationml.slideLayout+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05.xml" ContentType="application/vnd.openxmlformats-officedocument.presentationml.slide+xml"/>
  <Override PartName="/ppt/slides/slide123.xml" ContentType="application/vnd.openxmlformats-officedocument.presentationml.slide+xml"/>
  <Override PartName="/ppt/slides/slide141.xml" ContentType="application/vnd.openxmlformats-officedocument.presentationml.slide+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130.xml" ContentType="application/vnd.openxmlformats-officedocument.presentationml.slide+xml"/>
  <Override PartName="/ppt/slideLayouts/slideLayout5.xml" ContentType="application/vnd.openxmlformats-officedocument.presentationml.slideLayout+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Default Extension="jpeg" ContentType="image/jpeg"/>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s/slide20.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7"/>
  </p:notesMasterIdLst>
  <p:handoutMasterIdLst>
    <p:handoutMasterId r:id="rId148"/>
  </p:handoutMasterIdLst>
  <p:sldIdLst>
    <p:sldId id="260" r:id="rId2"/>
    <p:sldId id="269" r:id="rId3"/>
    <p:sldId id="261" r:id="rId4"/>
    <p:sldId id="284" r:id="rId5"/>
    <p:sldId id="285" r:id="rId6"/>
    <p:sldId id="286" r:id="rId7"/>
    <p:sldId id="276" r:id="rId8"/>
    <p:sldId id="297" r:id="rId9"/>
    <p:sldId id="298" r:id="rId10"/>
    <p:sldId id="299" r:id="rId11"/>
    <p:sldId id="302" r:id="rId12"/>
    <p:sldId id="300" r:id="rId13"/>
    <p:sldId id="301" r:id="rId14"/>
    <p:sldId id="303" r:id="rId15"/>
    <p:sldId id="304" r:id="rId16"/>
    <p:sldId id="277" r:id="rId17"/>
    <p:sldId id="305" r:id="rId18"/>
    <p:sldId id="306" r:id="rId19"/>
    <p:sldId id="307" r:id="rId20"/>
    <p:sldId id="308" r:id="rId21"/>
    <p:sldId id="309" r:id="rId22"/>
    <p:sldId id="310" r:id="rId23"/>
    <p:sldId id="311" r:id="rId24"/>
    <p:sldId id="312" r:id="rId25"/>
    <p:sldId id="313" r:id="rId26"/>
    <p:sldId id="314" r:id="rId27"/>
    <p:sldId id="315" r:id="rId28"/>
    <p:sldId id="275" r:id="rId29"/>
    <p:sldId id="278" r:id="rId30"/>
    <p:sldId id="316" r:id="rId31"/>
    <p:sldId id="317" r:id="rId32"/>
    <p:sldId id="318" r:id="rId33"/>
    <p:sldId id="319" r:id="rId34"/>
    <p:sldId id="320" r:id="rId35"/>
    <p:sldId id="321" r:id="rId36"/>
    <p:sldId id="322" r:id="rId37"/>
    <p:sldId id="323" r:id="rId38"/>
    <p:sldId id="324" r:id="rId39"/>
    <p:sldId id="325" r:id="rId40"/>
    <p:sldId id="326" r:id="rId41"/>
    <p:sldId id="271" r:id="rId42"/>
    <p:sldId id="279" r:id="rId43"/>
    <p:sldId id="327" r:id="rId44"/>
    <p:sldId id="328" r:id="rId45"/>
    <p:sldId id="329" r:id="rId46"/>
    <p:sldId id="330" r:id="rId47"/>
    <p:sldId id="331" r:id="rId48"/>
    <p:sldId id="332" r:id="rId49"/>
    <p:sldId id="333" r:id="rId50"/>
    <p:sldId id="334" r:id="rId51"/>
    <p:sldId id="335" r:id="rId52"/>
    <p:sldId id="336" r:id="rId53"/>
    <p:sldId id="337" r:id="rId54"/>
    <p:sldId id="272" r:id="rId55"/>
    <p:sldId id="296" r:id="rId56"/>
    <p:sldId id="338" r:id="rId57"/>
    <p:sldId id="339" r:id="rId58"/>
    <p:sldId id="340" r:id="rId59"/>
    <p:sldId id="341" r:id="rId60"/>
    <p:sldId id="342" r:id="rId61"/>
    <p:sldId id="343" r:id="rId62"/>
    <p:sldId id="344" r:id="rId63"/>
    <p:sldId id="345" r:id="rId64"/>
    <p:sldId id="346" r:id="rId65"/>
    <p:sldId id="347" r:id="rId66"/>
    <p:sldId id="348" r:id="rId67"/>
    <p:sldId id="294" r:id="rId68"/>
    <p:sldId id="295" r:id="rId69"/>
    <p:sldId id="349" r:id="rId70"/>
    <p:sldId id="350" r:id="rId71"/>
    <p:sldId id="351" r:id="rId72"/>
    <p:sldId id="397" r:id="rId73"/>
    <p:sldId id="352" r:id="rId74"/>
    <p:sldId id="353" r:id="rId75"/>
    <p:sldId id="354" r:id="rId76"/>
    <p:sldId id="398" r:id="rId77"/>
    <p:sldId id="355" r:id="rId78"/>
    <p:sldId id="356" r:id="rId79"/>
    <p:sldId id="357" r:id="rId80"/>
    <p:sldId id="399" r:id="rId81"/>
    <p:sldId id="358" r:id="rId82"/>
    <p:sldId id="359" r:id="rId83"/>
    <p:sldId id="360" r:id="rId84"/>
    <p:sldId id="400" r:id="rId85"/>
    <p:sldId id="266" r:id="rId86"/>
    <p:sldId id="281" r:id="rId87"/>
    <p:sldId id="361" r:id="rId88"/>
    <p:sldId id="362" r:id="rId89"/>
    <p:sldId id="363" r:id="rId90"/>
    <p:sldId id="364" r:id="rId91"/>
    <p:sldId id="402" r:id="rId92"/>
    <p:sldId id="365" r:id="rId93"/>
    <p:sldId id="366" r:id="rId94"/>
    <p:sldId id="367" r:id="rId95"/>
    <p:sldId id="403" r:id="rId96"/>
    <p:sldId id="368" r:id="rId97"/>
    <p:sldId id="369" r:id="rId98"/>
    <p:sldId id="370" r:id="rId99"/>
    <p:sldId id="404" r:id="rId100"/>
    <p:sldId id="371" r:id="rId101"/>
    <p:sldId id="372" r:id="rId102"/>
    <p:sldId id="401" r:id="rId103"/>
    <p:sldId id="273" r:id="rId104"/>
    <p:sldId id="291" r:id="rId105"/>
    <p:sldId id="373" r:id="rId106"/>
    <p:sldId id="374" r:id="rId107"/>
    <p:sldId id="375" r:id="rId108"/>
    <p:sldId id="376" r:id="rId109"/>
    <p:sldId id="377" r:id="rId110"/>
    <p:sldId id="378" r:id="rId111"/>
    <p:sldId id="379" r:id="rId112"/>
    <p:sldId id="380" r:id="rId113"/>
    <p:sldId id="381" r:id="rId114"/>
    <p:sldId id="382" r:id="rId115"/>
    <p:sldId id="383" r:id="rId116"/>
    <p:sldId id="384" r:id="rId117"/>
    <p:sldId id="405" r:id="rId118"/>
    <p:sldId id="406" r:id="rId119"/>
    <p:sldId id="407" r:id="rId120"/>
    <p:sldId id="408" r:id="rId121"/>
    <p:sldId id="289" r:id="rId122"/>
    <p:sldId id="292" r:id="rId123"/>
    <p:sldId id="385" r:id="rId124"/>
    <p:sldId id="409" r:id="rId125"/>
    <p:sldId id="410" r:id="rId126"/>
    <p:sldId id="411" r:id="rId127"/>
    <p:sldId id="412" r:id="rId128"/>
    <p:sldId id="386" r:id="rId129"/>
    <p:sldId id="387" r:id="rId130"/>
    <p:sldId id="388" r:id="rId131"/>
    <p:sldId id="389" r:id="rId132"/>
    <p:sldId id="390" r:id="rId133"/>
    <p:sldId id="391" r:id="rId134"/>
    <p:sldId id="392" r:id="rId135"/>
    <p:sldId id="393" r:id="rId136"/>
    <p:sldId id="394" r:id="rId137"/>
    <p:sldId id="395" r:id="rId138"/>
    <p:sldId id="396" r:id="rId139"/>
    <p:sldId id="290" r:id="rId140"/>
    <p:sldId id="274" r:id="rId141"/>
    <p:sldId id="413" r:id="rId142"/>
    <p:sldId id="414" r:id="rId143"/>
    <p:sldId id="415" r:id="rId144"/>
    <p:sldId id="416" r:id="rId145"/>
    <p:sldId id="417" r:id="rId1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726" autoAdjust="0"/>
    <p:restoredTop sz="94660"/>
  </p:normalViewPr>
  <p:slideViewPr>
    <p:cSldViewPr snapToGrid="0">
      <p:cViewPr varScale="1">
        <p:scale>
          <a:sx n="88" d="100"/>
          <a:sy n="88" d="100"/>
        </p:scale>
        <p:origin x="-432" y="-8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viewProps" Target="viewProps.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slide" Target="slides/slide128.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handoutMaster" Target="handoutMasters/handoutMaster1.xml"/><Relationship Id="rId15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77023FF6-B498-4E01-9C42-E211A1DF40D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a:extLst>
              <a:ext uri="{FF2B5EF4-FFF2-40B4-BE49-F238E27FC236}">
                <a16:creationId xmlns:a16="http://schemas.microsoft.com/office/drawing/2014/main" xmlns="" id="{3686D148-A667-4C13-BCED-6BE65E14FD1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0A6C3B-0A1B-4673-AA3A-9AF61D368226}" type="datetimeFigureOut">
              <a:rPr lang="en-IN" smtClean="0"/>
              <a:pPr/>
              <a:t>09-09-2020</a:t>
            </a:fld>
            <a:endParaRPr lang="en-IN" dirty="0"/>
          </a:p>
        </p:txBody>
      </p:sp>
      <p:sp>
        <p:nvSpPr>
          <p:cNvPr id="4" name="Footer Placeholder 3">
            <a:extLst>
              <a:ext uri="{FF2B5EF4-FFF2-40B4-BE49-F238E27FC236}">
                <a16:creationId xmlns:a16="http://schemas.microsoft.com/office/drawing/2014/main" xmlns="" id="{2476DD51-8BD6-4ABC-B62A-9BDA61540AE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a:extLst>
              <a:ext uri="{FF2B5EF4-FFF2-40B4-BE49-F238E27FC236}">
                <a16:creationId xmlns:a16="http://schemas.microsoft.com/office/drawing/2014/main" xmlns="" id="{F623FC88-1900-4562-B592-11256EC014B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8B40BB-D51A-4189-9910-BD5F2FDCB798}" type="slidenum">
              <a:rPr lang="en-IN" smtClean="0"/>
              <a:pPr/>
              <a:t>‹#›</a:t>
            </a:fld>
            <a:endParaRPr lang="en-IN" dirty="0"/>
          </a:p>
        </p:txBody>
      </p:sp>
    </p:spTree>
    <p:extLst>
      <p:ext uri="{BB962C8B-B14F-4D97-AF65-F5344CB8AC3E}">
        <p14:creationId xmlns:p14="http://schemas.microsoft.com/office/powerpoint/2010/main" xmlns="" val="992543401"/>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jpeg>
</file>

<file path=ppt/media/image109.png>
</file>

<file path=ppt/media/image11.jpe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jpe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png>
</file>

<file path=ppt/media/image131.png>
</file>

<file path=ppt/media/image132.png>
</file>

<file path=ppt/media/image133.png>
</file>

<file path=ppt/media/image134.png>
</file>

<file path=ppt/media/image135.png>
</file>

<file path=ppt/media/image136.png>
</file>

<file path=ppt/media/image137.jpeg>
</file>

<file path=ppt/media/image138.jpeg>
</file>

<file path=ppt/media/image139.jpeg>
</file>

<file path=ppt/media/image14.png>
</file>

<file path=ppt/media/image140.jpe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jpeg>
</file>

<file path=ppt/media/image197.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jpeg>
</file>

<file path=ppt/media/image61.jpe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jpeg>
</file>

<file path=ppt/media/image85.jpe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261DC1-6F9C-4F99-A190-0685B9FB35FF}" type="datetimeFigureOut">
              <a:rPr lang="en-IN" smtClean="0"/>
              <a:pPr/>
              <a:t>09-09-2020</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70EBFD-37DD-4081-AA72-17FE1DC8A852}" type="slidenum">
              <a:rPr lang="en-IN" smtClean="0"/>
              <a:pPr/>
              <a:t>‹#›</a:t>
            </a:fld>
            <a:endParaRPr lang="en-IN" dirty="0"/>
          </a:p>
        </p:txBody>
      </p:sp>
    </p:spTree>
    <p:extLst>
      <p:ext uri="{BB962C8B-B14F-4D97-AF65-F5344CB8AC3E}">
        <p14:creationId xmlns:p14="http://schemas.microsoft.com/office/powerpoint/2010/main" xmlns="" val="258920935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A70EBFD-37DD-4081-AA72-17FE1DC8A852}" type="slidenum">
              <a:rPr lang="en-IN" smtClean="0"/>
              <a:pPr/>
              <a:t>1</a:t>
            </a:fld>
            <a:endParaRPr lang="en-IN" dirty="0"/>
          </a:p>
        </p:txBody>
      </p:sp>
    </p:spTree>
    <p:extLst>
      <p:ext uri="{BB962C8B-B14F-4D97-AF65-F5344CB8AC3E}">
        <p14:creationId xmlns:p14="http://schemas.microsoft.com/office/powerpoint/2010/main" xmlns="" val="37458734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3F1F816-E236-44F8-96FF-F99EC5D12F77}" type="slidenum">
              <a:rPr lang="en-IN" smtClean="0"/>
              <a:pPr/>
              <a:t>‹#›</a:t>
            </a:fld>
            <a:endParaRPr lang="en-IN" dirty="0"/>
          </a:p>
        </p:txBody>
      </p:sp>
      <p:pic>
        <p:nvPicPr>
          <p:cNvPr id="1026"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27"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3F1F816-E236-44F8-96FF-F99EC5D12F77}" type="slidenum">
              <a:rPr lang="en-IN" smtClean="0"/>
              <a:pPr/>
              <a:t>‹#›</a:t>
            </a:fld>
            <a:endParaRPr lang="en-IN" dirty="0"/>
          </a:p>
        </p:txBody>
      </p:sp>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3F1F816-E236-44F8-96FF-F99EC5D12F77}" type="slidenum">
              <a:rPr lang="en-IN" smtClean="0"/>
              <a:pPr/>
              <a:t>‹#›</a:t>
            </a:fld>
            <a:endParaRPr lang="en-IN" dirty="0"/>
          </a:p>
        </p:txBody>
      </p:sp>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3F1F816-E236-44F8-96FF-F99EC5D12F77}" type="slidenum">
              <a:rPr lang="en-IN" smtClean="0"/>
              <a:pPr/>
              <a:t>‹#›</a:t>
            </a:fld>
            <a:endParaRPr lang="en-IN" dirty="0"/>
          </a:p>
        </p:txBody>
      </p:sp>
      <p:pic>
        <p:nvPicPr>
          <p:cNvPr id="9"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111326" y="10662"/>
            <a:ext cx="2080674" cy="5397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0" y="8803"/>
            <a:ext cx="1374915" cy="9961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3F1F816-E236-44F8-96FF-F99EC5D12F77}" type="slidenum">
              <a:rPr lang="en-IN" smtClean="0"/>
              <a:pPr/>
              <a:t>‹#›</a:t>
            </a:fld>
            <a:endParaRPr lang="en-IN" dirty="0"/>
          </a:p>
        </p:txBody>
      </p:sp>
      <p:pic>
        <p:nvPicPr>
          <p:cNvPr id="9"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3F1F816-E236-44F8-96FF-F99EC5D12F77}" type="slidenum">
              <a:rPr lang="en-IN" smtClean="0"/>
              <a:pPr/>
              <a:t>‹#›</a:t>
            </a:fld>
            <a:endParaRPr lang="en-IN" dirty="0"/>
          </a:p>
        </p:txBody>
      </p:sp>
      <p:pic>
        <p:nvPicPr>
          <p:cNvPr id="10"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23F1F816-E236-44F8-96FF-F99EC5D12F77}" type="slidenum">
              <a:rPr lang="en-IN" smtClean="0"/>
              <a:pPr/>
              <a:t>‹#›</a:t>
            </a:fld>
            <a:endParaRPr lang="en-IN" dirty="0"/>
          </a:p>
        </p:txBody>
      </p:sp>
      <p:pic>
        <p:nvPicPr>
          <p:cNvPr id="12"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23F1F816-E236-44F8-96FF-F99EC5D12F77}" type="slidenum">
              <a:rPr lang="en-IN" smtClean="0"/>
              <a:pPr/>
              <a:t>‹#›</a:t>
            </a:fld>
            <a:endParaRPr lang="en-IN" dirty="0"/>
          </a:p>
        </p:txBody>
      </p:sp>
      <p:pic>
        <p:nvPicPr>
          <p:cNvPr id="8"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23F1F816-E236-44F8-96FF-F99EC5D12F77}" type="slidenum">
              <a:rPr lang="en-IN" smtClean="0"/>
              <a:pPr/>
              <a:t>‹#›</a:t>
            </a:fld>
            <a:endParaRPr lang="en-IN" dirty="0"/>
          </a:p>
        </p:txBody>
      </p:sp>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3F1F816-E236-44F8-96FF-F99EC5D12F77}" type="slidenum">
              <a:rPr lang="en-IN" smtClean="0"/>
              <a:pPr/>
              <a:t>‹#›</a:t>
            </a:fld>
            <a:endParaRPr lang="en-IN" dirty="0"/>
          </a:p>
        </p:txBody>
      </p:sp>
      <p:pic>
        <p:nvPicPr>
          <p:cNvPr id="8"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F185CC-B20C-45AB-99D2-B22867649CF1}" type="datetimeFigureOut">
              <a:rPr lang="en-IN" smtClean="0"/>
              <a:pPr/>
              <a:t>09-09-2020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3F1F816-E236-44F8-96FF-F99EC5D12F77}" type="slidenum">
              <a:rPr lang="en-IN" smtClean="0"/>
              <a:pPr/>
              <a:t>‹#›</a:t>
            </a:fld>
            <a:endParaRPr lang="en-IN" dirty="0"/>
          </a:p>
        </p:txBody>
      </p:sp>
      <p:pic>
        <p:nvPicPr>
          <p:cNvPr id="8" name="Picture 2"/>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9537057" y="6066416"/>
            <a:ext cx="2525182" cy="655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l="6924" t="11710" r="11642" b="10127"/>
          <a:stretch>
            <a:fillRect/>
          </a:stretch>
        </p:blipFill>
        <p:spPr bwMode="auto">
          <a:xfrm>
            <a:off x="10465887" y="61959"/>
            <a:ext cx="1637718" cy="1186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F185CC-B20C-45AB-99D2-B22867649CF1}" type="datetimeFigureOut">
              <a:rPr lang="en-IN" smtClean="0"/>
              <a:pPr/>
              <a:t>09-09-2020</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F1F816-E236-44F8-96FF-F99EC5D12F77}" type="slidenum">
              <a:rPr lang="en-IN" smtClean="0"/>
              <a:pPr/>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152.png"/><Relationship Id="rId2" Type="http://schemas.openxmlformats.org/officeDocument/2006/relationships/image" Target="../media/image151.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154.png"/><Relationship Id="rId2" Type="http://schemas.openxmlformats.org/officeDocument/2006/relationships/image" Target="../media/image153.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155.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138.jpeg"/><Relationship Id="rId2" Type="http://schemas.openxmlformats.org/officeDocument/2006/relationships/image" Target="../media/image137.jpeg"/><Relationship Id="rId1" Type="http://schemas.openxmlformats.org/officeDocument/2006/relationships/slideLayout" Target="../slideLayouts/slideLayout2.xml"/><Relationship Id="rId5" Type="http://schemas.openxmlformats.org/officeDocument/2006/relationships/image" Target="../media/image140.jpeg"/><Relationship Id="rId4" Type="http://schemas.openxmlformats.org/officeDocument/2006/relationships/image" Target="../media/image139.jpe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10.png"/></Relationships>
</file>

<file path=ppt/slides/_rels/slide106.xml.rels><?xml version="1.0" encoding="UTF-8" standalone="yes"?>
<Relationships xmlns="http://schemas.openxmlformats.org/package/2006/relationships"><Relationship Id="rId3" Type="http://schemas.openxmlformats.org/officeDocument/2006/relationships/image" Target="../media/image157.png"/><Relationship Id="rId2" Type="http://schemas.openxmlformats.org/officeDocument/2006/relationships/image" Target="../media/image156.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159.png"/><Relationship Id="rId2" Type="http://schemas.openxmlformats.org/officeDocument/2006/relationships/image" Target="../media/image158.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160.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37.jpeg"/><Relationship Id="rId1" Type="http://schemas.openxmlformats.org/officeDocument/2006/relationships/slideLayout" Target="../slideLayouts/slideLayout2.xml"/><Relationship Id="rId4" Type="http://schemas.openxmlformats.org/officeDocument/2006/relationships/image" Target="../media/image1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image" Target="../media/image161.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image" Target="../media/image163.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165.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image" Target="../media/image123.png"/><Relationship Id="rId1" Type="http://schemas.openxmlformats.org/officeDocument/2006/relationships/slideLayout" Target="../slideLayouts/slideLayout2.xml"/><Relationship Id="rId4" Type="http://schemas.openxmlformats.org/officeDocument/2006/relationships/image" Target="../media/image61.jpeg"/></Relationships>
</file>

<file path=ppt/slides/_rels/slide114.xml.rels><?xml version="1.0" encoding="UTF-8" standalone="yes"?>
<Relationships xmlns="http://schemas.openxmlformats.org/package/2006/relationships"><Relationship Id="rId3" Type="http://schemas.openxmlformats.org/officeDocument/2006/relationships/image" Target="../media/image167.png"/><Relationship Id="rId2" Type="http://schemas.openxmlformats.org/officeDocument/2006/relationships/image" Target="../media/image166.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169.png"/><Relationship Id="rId2" Type="http://schemas.openxmlformats.org/officeDocument/2006/relationships/image" Target="../media/image168.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170.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85.jpeg"/><Relationship Id="rId1" Type="http://schemas.openxmlformats.org/officeDocument/2006/relationships/slideLayout" Target="../slideLayouts/slideLayout2.xml"/><Relationship Id="rId4" Type="http://schemas.openxmlformats.org/officeDocument/2006/relationships/image" Target="../media/image131.png"/></Relationships>
</file>

<file path=ppt/slides/_rels/slide118.xml.rels><?xml version="1.0" encoding="UTF-8" standalone="yes"?>
<Relationships xmlns="http://schemas.openxmlformats.org/package/2006/relationships"><Relationship Id="rId3" Type="http://schemas.openxmlformats.org/officeDocument/2006/relationships/image" Target="../media/image172.png"/><Relationship Id="rId2" Type="http://schemas.openxmlformats.org/officeDocument/2006/relationships/image" Target="../media/image171.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174.png"/><Relationship Id="rId2" Type="http://schemas.openxmlformats.org/officeDocument/2006/relationships/image" Target="../media/image17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175.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openxmlformats.org/officeDocument/2006/relationships/image" Target="../media/image138.jpeg"/><Relationship Id="rId2" Type="http://schemas.openxmlformats.org/officeDocument/2006/relationships/image" Target="../media/image137.jpeg"/><Relationship Id="rId1" Type="http://schemas.openxmlformats.org/officeDocument/2006/relationships/slideLayout" Target="../slideLayouts/slideLayout2.xml"/><Relationship Id="rId5" Type="http://schemas.openxmlformats.org/officeDocument/2006/relationships/image" Target="../media/image140.jpeg"/><Relationship Id="rId4" Type="http://schemas.openxmlformats.org/officeDocument/2006/relationships/image" Target="../media/image139.jpe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10.png"/></Relationships>
</file>

<file path=ppt/slides/_rels/slide124.xml.rels><?xml version="1.0" encoding="UTF-8" standalone="yes"?>
<Relationships xmlns="http://schemas.openxmlformats.org/package/2006/relationships"><Relationship Id="rId3" Type="http://schemas.openxmlformats.org/officeDocument/2006/relationships/image" Target="../media/image177.png"/><Relationship Id="rId2" Type="http://schemas.openxmlformats.org/officeDocument/2006/relationships/image" Target="../media/image176.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image" Target="../media/image179.png"/><Relationship Id="rId2" Type="http://schemas.openxmlformats.org/officeDocument/2006/relationships/image" Target="../media/image178.pn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37.jpeg"/><Relationship Id="rId1" Type="http://schemas.openxmlformats.org/officeDocument/2006/relationships/slideLayout" Target="../slideLayouts/slideLayout2.xml"/><Relationship Id="rId4" Type="http://schemas.openxmlformats.org/officeDocument/2006/relationships/image" Target="../media/image117.png"/></Relationships>
</file>

<file path=ppt/slides/_rels/slide128.xml.rels><?xml version="1.0" encoding="UTF-8" standalone="yes"?>
<Relationships xmlns="http://schemas.openxmlformats.org/package/2006/relationships"><Relationship Id="rId3" Type="http://schemas.openxmlformats.org/officeDocument/2006/relationships/image" Target="../media/image182.png"/><Relationship Id="rId2" Type="http://schemas.openxmlformats.org/officeDocument/2006/relationships/image" Target="../media/image181.pn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3" Type="http://schemas.openxmlformats.org/officeDocument/2006/relationships/image" Target="../media/image184.png"/><Relationship Id="rId2" Type="http://schemas.openxmlformats.org/officeDocument/2006/relationships/image" Target="../media/image18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185.pn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61.jpeg"/><Relationship Id="rId1" Type="http://schemas.openxmlformats.org/officeDocument/2006/relationships/slideLayout" Target="../slideLayouts/slideLayout2.xml"/><Relationship Id="rId4" Type="http://schemas.openxmlformats.org/officeDocument/2006/relationships/image" Target="../media/image124.png"/></Relationships>
</file>

<file path=ppt/slides/_rels/slide132.xml.rels><?xml version="1.0" encoding="UTF-8" standalone="yes"?>
<Relationships xmlns="http://schemas.openxmlformats.org/package/2006/relationships"><Relationship Id="rId3" Type="http://schemas.openxmlformats.org/officeDocument/2006/relationships/image" Target="../media/image187.png"/><Relationship Id="rId2" Type="http://schemas.openxmlformats.org/officeDocument/2006/relationships/image" Target="../media/image186.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189.png"/><Relationship Id="rId2" Type="http://schemas.openxmlformats.org/officeDocument/2006/relationships/image" Target="../media/image188.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190.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85.jpeg"/><Relationship Id="rId1" Type="http://schemas.openxmlformats.org/officeDocument/2006/relationships/slideLayout" Target="../slideLayouts/slideLayout2.xml"/><Relationship Id="rId4" Type="http://schemas.openxmlformats.org/officeDocument/2006/relationships/image" Target="../media/image131.png"/></Relationships>
</file>

<file path=ppt/slides/_rels/slide136.xml.rels><?xml version="1.0" encoding="UTF-8" standalone="yes"?>
<Relationships xmlns="http://schemas.openxmlformats.org/package/2006/relationships"><Relationship Id="rId3" Type="http://schemas.openxmlformats.org/officeDocument/2006/relationships/image" Target="../media/image192.png"/><Relationship Id="rId2" Type="http://schemas.openxmlformats.org/officeDocument/2006/relationships/image" Target="../media/image191.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image" Target="../media/image194.png"/><Relationship Id="rId2" Type="http://schemas.openxmlformats.org/officeDocument/2006/relationships/image" Target="../media/image193.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195.pn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image" Target="../media/image138.jpeg"/><Relationship Id="rId2" Type="http://schemas.openxmlformats.org/officeDocument/2006/relationships/image" Target="../media/image137.jpeg"/><Relationship Id="rId1" Type="http://schemas.openxmlformats.org/officeDocument/2006/relationships/slideLayout" Target="../slideLayouts/slideLayout2.xml"/><Relationship Id="rId5" Type="http://schemas.openxmlformats.org/officeDocument/2006/relationships/image" Target="../media/image140.jpeg"/><Relationship Id="rId4" Type="http://schemas.openxmlformats.org/officeDocument/2006/relationships/image" Target="../media/image139.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3" Type="http://schemas.openxmlformats.org/officeDocument/2006/relationships/image" Target="../media/image197.jpeg"/><Relationship Id="rId2" Type="http://schemas.openxmlformats.org/officeDocument/2006/relationships/image" Target="../media/image196.jpeg"/><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jpeg"/><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4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84.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jpeg"/><Relationship Id="rId1" Type="http://schemas.openxmlformats.org/officeDocument/2006/relationships/slideLayout" Target="../slideLayouts/slideLayout2.xml"/><Relationship Id="rId4" Type="http://schemas.openxmlformats.org/officeDocument/2006/relationships/image" Target="../media/image87.png"/></Relationships>
</file>

<file path=ppt/slides/_rels/slide57.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96.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106.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08.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37.jpeg"/><Relationship Id="rId1" Type="http://schemas.openxmlformats.org/officeDocument/2006/relationships/slideLayout" Target="../slideLayouts/slideLayout2.xml"/><Relationship Id="rId4" Type="http://schemas.openxmlformats.org/officeDocument/2006/relationships/image" Target="../media/image117.png"/></Relationships>
</file>

<file path=ppt/slides/_rels/slide74.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122.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61.jpeg"/><Relationship Id="rId1" Type="http://schemas.openxmlformats.org/officeDocument/2006/relationships/slideLayout" Target="../slideLayouts/slideLayout2.xml"/><Relationship Id="rId4" Type="http://schemas.openxmlformats.org/officeDocument/2006/relationships/image" Target="../media/image124.png"/></Relationships>
</file>

<file path=ppt/slides/_rels/slide78.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125.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image" Target="../media/image12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29.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85.jpeg"/><Relationship Id="rId1" Type="http://schemas.openxmlformats.org/officeDocument/2006/relationships/slideLayout" Target="../slideLayouts/slideLayout2.xml"/><Relationship Id="rId4" Type="http://schemas.openxmlformats.org/officeDocument/2006/relationships/image" Target="../media/image131.png"/></Relationships>
</file>

<file path=ppt/slides/_rels/slide82.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image" Target="../media/image132.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image" Target="../media/image134.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136.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138.jpeg"/><Relationship Id="rId2" Type="http://schemas.openxmlformats.org/officeDocument/2006/relationships/image" Target="../media/image137.jpeg"/><Relationship Id="rId1" Type="http://schemas.openxmlformats.org/officeDocument/2006/relationships/slideLayout" Target="../slideLayouts/slideLayout2.xml"/><Relationship Id="rId5" Type="http://schemas.openxmlformats.org/officeDocument/2006/relationships/image" Target="../media/image140.jpeg"/><Relationship Id="rId4" Type="http://schemas.openxmlformats.org/officeDocument/2006/relationships/image" Target="../media/image139.jpe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10.png"/></Relationships>
</file>

<file path=ppt/slides/_rels/slide88.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37.jpeg"/><Relationship Id="rId1" Type="http://schemas.openxmlformats.org/officeDocument/2006/relationships/slideLayout" Target="../slideLayouts/slideLayout2.xml"/><Relationship Id="rId4" Type="http://schemas.openxmlformats.org/officeDocument/2006/relationships/image" Target="../media/image117.png"/></Relationships>
</file>

<file path=ppt/slides/_rels/slide92.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image" Target="../media/image14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144.png"/><Relationship Id="rId2" Type="http://schemas.openxmlformats.org/officeDocument/2006/relationships/image" Target="../media/image143.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145.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61.jpeg"/><Relationship Id="rId1" Type="http://schemas.openxmlformats.org/officeDocument/2006/relationships/slideLayout" Target="../slideLayouts/slideLayout2.xml"/><Relationship Id="rId4" Type="http://schemas.openxmlformats.org/officeDocument/2006/relationships/image" Target="../media/image124.png"/></Relationships>
</file>

<file path=ppt/slides/_rels/slide96.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image" Target="../media/image146.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150.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85.jpeg"/><Relationship Id="rId1" Type="http://schemas.openxmlformats.org/officeDocument/2006/relationships/slideLayout" Target="../slideLayouts/slideLayout2.xml"/><Relationship Id="rId4" Type="http://schemas.openxmlformats.org/officeDocument/2006/relationships/image" Target="../media/image1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xmlns="" id="{258C6FF2-6A36-44FF-B5C3-CDD3CE6D62EC}"/>
              </a:ext>
            </a:extLst>
          </p:cNvPr>
          <p:cNvSpPr>
            <a:spLocks noGrp="1"/>
          </p:cNvSpPr>
          <p:nvPr>
            <p:ph idx="1"/>
          </p:nvPr>
        </p:nvSpPr>
        <p:spPr>
          <a:xfrm>
            <a:off x="2409371" y="2700507"/>
            <a:ext cx="7460343" cy="1100455"/>
          </a:xfrm>
        </p:spPr>
        <p:txBody>
          <a:bodyPr>
            <a:normAutofit/>
          </a:bodyPr>
          <a:lstStyle/>
          <a:p>
            <a:pPr marL="0" indent="0" algn="ctr">
              <a:buNone/>
            </a:pPr>
            <a:r>
              <a:rPr lang="en-IN" sz="6600" b="1" dirty="0">
                <a:latin typeface="Cambria" pitchFamily="18" charset="0"/>
              </a:rPr>
              <a:t>CAE Presentation </a:t>
            </a:r>
          </a:p>
        </p:txBody>
      </p:sp>
      <p:sp>
        <p:nvSpPr>
          <p:cNvPr id="9" name="TextBox 8">
            <a:extLst>
              <a:ext uri="{FF2B5EF4-FFF2-40B4-BE49-F238E27FC236}">
                <a16:creationId xmlns:a16="http://schemas.microsoft.com/office/drawing/2014/main" xmlns="" id="{92A5BB47-B9A0-4EC2-9A21-0D9B97356E91}"/>
              </a:ext>
            </a:extLst>
          </p:cNvPr>
          <p:cNvSpPr txBox="1"/>
          <p:nvPr/>
        </p:nvSpPr>
        <p:spPr>
          <a:xfrm>
            <a:off x="3658352" y="1411514"/>
            <a:ext cx="5535683" cy="830997"/>
          </a:xfrm>
          <a:prstGeom prst="rect">
            <a:avLst/>
          </a:prstGeom>
          <a:noFill/>
        </p:spPr>
        <p:txBody>
          <a:bodyPr wrap="none" rtlCol="0">
            <a:spAutoFit/>
          </a:bodyPr>
          <a:lstStyle/>
          <a:p>
            <a:r>
              <a:rPr lang="en-IN" sz="4800" b="1" u="sng" dirty="0">
                <a:latin typeface="Cambria" pitchFamily="18" charset="0"/>
              </a:rPr>
              <a:t>SAENIS EFFI-CYCLE</a:t>
            </a:r>
          </a:p>
        </p:txBody>
      </p:sp>
      <p:sp>
        <p:nvSpPr>
          <p:cNvPr id="10" name="TextBox 9">
            <a:extLst>
              <a:ext uri="{FF2B5EF4-FFF2-40B4-BE49-F238E27FC236}">
                <a16:creationId xmlns:a16="http://schemas.microsoft.com/office/drawing/2014/main" xmlns="" id="{AA0911A7-015A-486C-825B-1762CDED1C80}"/>
              </a:ext>
            </a:extLst>
          </p:cNvPr>
          <p:cNvSpPr txBox="1"/>
          <p:nvPr/>
        </p:nvSpPr>
        <p:spPr>
          <a:xfrm>
            <a:off x="-1" y="5898550"/>
            <a:ext cx="5474960" cy="830997"/>
          </a:xfrm>
          <a:prstGeom prst="rect">
            <a:avLst/>
          </a:prstGeom>
          <a:noFill/>
        </p:spPr>
        <p:txBody>
          <a:bodyPr wrap="none" rtlCol="0">
            <a:spAutoFit/>
          </a:bodyPr>
          <a:lstStyle/>
          <a:p>
            <a:r>
              <a:rPr lang="en-IN" sz="2400" b="1" dirty="0">
                <a:latin typeface="Cambria" pitchFamily="18" charset="0"/>
              </a:rPr>
              <a:t>Team_ID:20055</a:t>
            </a:r>
          </a:p>
          <a:p>
            <a:r>
              <a:rPr lang="en-IN" sz="2400" b="1" dirty="0">
                <a:latin typeface="Cambria" pitchFamily="18" charset="0"/>
              </a:rPr>
              <a:t>Team_Name: Team Samanvaya Racing</a:t>
            </a:r>
          </a:p>
        </p:txBody>
      </p:sp>
    </p:spTree>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1050C27F-1F55-4F3E-AD3C-ABA08389629E}"/>
              </a:ext>
            </a:extLst>
          </p:cNvPr>
          <p:cNvSpPr>
            <a:spLocks noGrp="1"/>
          </p:cNvSpPr>
          <p:nvPr>
            <p:ph type="title"/>
          </p:nvPr>
        </p:nvSpPr>
        <p:spPr>
          <a:xfrm>
            <a:off x="2193966" y="72570"/>
            <a:ext cx="7574148" cy="682171"/>
          </a:xfrm>
        </p:spPr>
        <p:txBody>
          <a:bodyPr>
            <a:normAutofit/>
          </a:bodyPr>
          <a:lstStyle/>
          <a:p>
            <a:pPr algn="ctr"/>
            <a:r>
              <a:rPr lang="en-IN" sz="2800" b="1" dirty="0">
                <a:latin typeface="+mn-lt"/>
              </a:rPr>
              <a:t>Bending Analysis</a:t>
            </a:r>
          </a:p>
        </p:txBody>
      </p:sp>
      <p:sp>
        <p:nvSpPr>
          <p:cNvPr id="5" name="TextBox 4">
            <a:extLst>
              <a:ext uri="{FF2B5EF4-FFF2-40B4-BE49-F238E27FC236}">
                <a16:creationId xmlns:a16="http://schemas.microsoft.com/office/drawing/2014/main" xmlns="" id="{E6D34F1B-3CB1-40CD-95C0-565BBAE8055A}"/>
              </a:ext>
            </a:extLst>
          </p:cNvPr>
          <p:cNvSpPr txBox="1"/>
          <p:nvPr/>
        </p:nvSpPr>
        <p:spPr>
          <a:xfrm>
            <a:off x="550506" y="844650"/>
            <a:ext cx="11560344" cy="5355312"/>
          </a:xfrm>
          <a:prstGeom prst="rect">
            <a:avLst/>
          </a:prstGeom>
          <a:noFill/>
        </p:spPr>
        <p:txBody>
          <a:bodyPr wrap="none" rtlCol="0">
            <a:spAutoFit/>
          </a:bodyPr>
          <a:lstStyle/>
          <a:p>
            <a:endParaRPr lang="en-IN" dirty="0"/>
          </a:p>
          <a:p>
            <a:r>
              <a:rPr lang="en-IN" b="1" dirty="0"/>
              <a:t>Assumption &amp; Considerations</a:t>
            </a:r>
            <a:r>
              <a:rPr lang="en-IN" dirty="0"/>
              <a:t>: </a:t>
            </a:r>
          </a:p>
          <a:p>
            <a:r>
              <a:rPr lang="en-US" dirty="0"/>
              <a:t>Following assumptions &amp; consideration were made for </a:t>
            </a:r>
          </a:p>
          <a:p>
            <a:r>
              <a:rPr lang="en-US" dirty="0"/>
              <a:t>Lower most members were fixed </a:t>
            </a:r>
          </a:p>
          <a:p>
            <a:r>
              <a:rPr lang="en-US" dirty="0"/>
              <a:t>performing the analysis for bending on frame/vehicle. </a:t>
            </a:r>
          </a:p>
          <a:p>
            <a:r>
              <a:rPr lang="en-US" dirty="0"/>
              <a:t>Mounting points of rear suspension arms were fixed and force on mounting points of front suspension arms was applied. </a:t>
            </a:r>
          </a:p>
          <a:p>
            <a:r>
              <a:rPr lang="en-US" dirty="0"/>
              <a:t>Vehicle undergoes a bump of size 10in=0.254m </a:t>
            </a:r>
          </a:p>
          <a:p>
            <a:endParaRPr lang="en-US" b="1" dirty="0"/>
          </a:p>
          <a:p>
            <a:r>
              <a:rPr lang="en-US" b="1" dirty="0"/>
              <a:t>Calculation of Forces: </a:t>
            </a:r>
          </a:p>
          <a:p>
            <a:r>
              <a:rPr lang="en-US" dirty="0"/>
              <a:t>0.7 * k * x2 = 0.5 * m * v2 </a:t>
            </a:r>
          </a:p>
          <a:p>
            <a:r>
              <a:rPr lang="pt-BR" dirty="0"/>
              <a:t>m * g * h = 0.5 * m * v2 </a:t>
            </a:r>
          </a:p>
          <a:p>
            <a:r>
              <a:rPr lang="en-IN" dirty="0"/>
              <a:t>v=2.23m/s </a:t>
            </a:r>
          </a:p>
          <a:p>
            <a:r>
              <a:rPr lang="en-US" dirty="0"/>
              <a:t>(Now by work principle work done by Spring is equal to change in kinetic energy) </a:t>
            </a:r>
          </a:p>
          <a:p>
            <a:r>
              <a:rPr lang="en-US" dirty="0"/>
              <a:t>(Here k is spring constant and its value is 7883.8 N/m) </a:t>
            </a:r>
          </a:p>
          <a:p>
            <a:r>
              <a:rPr lang="en-IN" dirty="0"/>
              <a:t>7883.8 * x2 = 240 * 2.232 </a:t>
            </a:r>
          </a:p>
          <a:p>
            <a:r>
              <a:rPr lang="en-IN" dirty="0"/>
              <a:t>x = 0.151 m </a:t>
            </a:r>
          </a:p>
          <a:p>
            <a:r>
              <a:rPr lang="en-US" dirty="0"/>
              <a:t>Force applied by the spring on the frame is </a:t>
            </a:r>
          </a:p>
          <a:p>
            <a:r>
              <a:rPr lang="en-IN" dirty="0"/>
              <a:t>k * x=1190.45 N </a:t>
            </a:r>
          </a:p>
          <a:p>
            <a:r>
              <a:rPr lang="en-IN" dirty="0"/>
              <a:t>≈1200 N </a:t>
            </a:r>
          </a:p>
        </p:txBody>
      </p:sp>
      <p:sp>
        <p:nvSpPr>
          <p:cNvPr id="6" name="TextBox 5">
            <a:extLst>
              <a:ext uri="{FF2B5EF4-FFF2-40B4-BE49-F238E27FC236}">
                <a16:creationId xmlns:a16="http://schemas.microsoft.com/office/drawing/2014/main" xmlns="" id="{0C3149A8-41CC-4105-BC7B-E196EACB1BBD}"/>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2.4</a:t>
            </a:r>
          </a:p>
        </p:txBody>
      </p:sp>
    </p:spTree>
    <p:extLst>
      <p:ext uri="{BB962C8B-B14F-4D97-AF65-F5344CB8AC3E}">
        <p14:creationId xmlns:p14="http://schemas.microsoft.com/office/powerpoint/2010/main" xmlns="" val="100856981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4.33</a:t>
            </a:r>
          </a:p>
        </p:txBody>
      </p:sp>
      <p:pic>
        <p:nvPicPr>
          <p:cNvPr id="3" name="Picture 2">
            <a:extLst>
              <a:ext uri="{FF2B5EF4-FFF2-40B4-BE49-F238E27FC236}">
                <a16:creationId xmlns:a16="http://schemas.microsoft.com/office/drawing/2014/main" xmlns="" id="{B9FB9E0E-8048-4795-B5F1-8BEA81F91E16}"/>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77456" y="1204912"/>
            <a:ext cx="5524500" cy="4448175"/>
          </a:xfrm>
          <a:prstGeom prst="rect">
            <a:avLst/>
          </a:prstGeom>
        </p:spPr>
      </p:pic>
      <p:pic>
        <p:nvPicPr>
          <p:cNvPr id="6" name="Picture 5">
            <a:extLst>
              <a:ext uri="{FF2B5EF4-FFF2-40B4-BE49-F238E27FC236}">
                <a16:creationId xmlns:a16="http://schemas.microsoft.com/office/drawing/2014/main" xmlns="" id="{10B45ABA-386E-4EF4-B4F2-B93450125EF0}"/>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90044" y="1204912"/>
            <a:ext cx="5524500" cy="4448175"/>
          </a:xfrm>
          <a:prstGeom prst="rect">
            <a:avLst/>
          </a:prstGeom>
        </p:spPr>
      </p:pic>
      <p:sp>
        <p:nvSpPr>
          <p:cNvPr id="5" name="Title 1">
            <a:extLst>
              <a:ext uri="{FF2B5EF4-FFF2-40B4-BE49-F238E27FC236}">
                <a16:creationId xmlns:a16="http://schemas.microsoft.com/office/drawing/2014/main" xmlns="" id="{119AB83F-1270-4454-88F3-ECA18A5D9AF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SEAT MOUNTING</a:t>
            </a:r>
            <a:endParaRPr lang="en-IN" sz="2800" b="1" dirty="0">
              <a:latin typeface="+mn-lt"/>
            </a:endParaRPr>
          </a:p>
        </p:txBody>
      </p:sp>
    </p:spTree>
    <p:extLst>
      <p:ext uri="{BB962C8B-B14F-4D97-AF65-F5344CB8AC3E}">
        <p14:creationId xmlns:p14="http://schemas.microsoft.com/office/powerpoint/2010/main" xmlns="" val="128829111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4.34</a:t>
            </a:r>
          </a:p>
        </p:txBody>
      </p:sp>
      <p:pic>
        <p:nvPicPr>
          <p:cNvPr id="3" name="Picture 2">
            <a:extLst>
              <a:ext uri="{FF2B5EF4-FFF2-40B4-BE49-F238E27FC236}">
                <a16:creationId xmlns:a16="http://schemas.microsoft.com/office/drawing/2014/main" xmlns="" id="{291588E7-84A3-4560-86D1-4C7A6E92B8EE}"/>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09416" y="1327630"/>
            <a:ext cx="5524500" cy="4448175"/>
          </a:xfrm>
          <a:prstGeom prst="rect">
            <a:avLst/>
          </a:prstGeom>
        </p:spPr>
      </p:pic>
      <p:pic>
        <p:nvPicPr>
          <p:cNvPr id="6" name="Picture 5">
            <a:extLst>
              <a:ext uri="{FF2B5EF4-FFF2-40B4-BE49-F238E27FC236}">
                <a16:creationId xmlns:a16="http://schemas.microsoft.com/office/drawing/2014/main" xmlns="" id="{727EEE76-6CE3-4D29-B563-4BE4D72632B0}"/>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58084" y="1327629"/>
            <a:ext cx="5524500" cy="4448175"/>
          </a:xfrm>
          <a:prstGeom prst="rect">
            <a:avLst/>
          </a:prstGeom>
        </p:spPr>
      </p:pic>
      <p:sp>
        <p:nvSpPr>
          <p:cNvPr id="5" name="Title 1">
            <a:extLst>
              <a:ext uri="{FF2B5EF4-FFF2-40B4-BE49-F238E27FC236}">
                <a16:creationId xmlns:a16="http://schemas.microsoft.com/office/drawing/2014/main" xmlns="" id="{5635BC25-169F-4219-AD22-CBDF44C80312}"/>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SEAT MOUNTING</a:t>
            </a:r>
            <a:endParaRPr lang="en-IN" sz="2800" b="1" dirty="0">
              <a:latin typeface="+mn-lt"/>
            </a:endParaRPr>
          </a:p>
        </p:txBody>
      </p:sp>
    </p:spTree>
    <p:extLst>
      <p:ext uri="{BB962C8B-B14F-4D97-AF65-F5344CB8AC3E}">
        <p14:creationId xmlns:p14="http://schemas.microsoft.com/office/powerpoint/2010/main" xmlns="" val="30123605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4.35</a:t>
            </a:r>
          </a:p>
        </p:txBody>
      </p:sp>
      <p:pic>
        <p:nvPicPr>
          <p:cNvPr id="3" name="Picture 2">
            <a:extLst>
              <a:ext uri="{FF2B5EF4-FFF2-40B4-BE49-F238E27FC236}">
                <a16:creationId xmlns:a16="http://schemas.microsoft.com/office/drawing/2014/main" xmlns="" id="{DAE758FF-211B-42DA-8348-32065B939FD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914228" y="1468537"/>
            <a:ext cx="5524500" cy="4448175"/>
          </a:xfrm>
          <a:prstGeom prst="rect">
            <a:avLst/>
          </a:prstGeom>
        </p:spPr>
      </p:pic>
      <p:sp>
        <p:nvSpPr>
          <p:cNvPr id="5" name="Title 1">
            <a:extLst>
              <a:ext uri="{FF2B5EF4-FFF2-40B4-BE49-F238E27FC236}">
                <a16:creationId xmlns:a16="http://schemas.microsoft.com/office/drawing/2014/main" xmlns="" id="{675EC001-BABB-4BAB-B11D-7C1B0A27B2A6}"/>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SEAT MOUNTING</a:t>
            </a:r>
            <a:endParaRPr lang="en-IN" sz="2800" b="1" dirty="0">
              <a:latin typeface="+mn-lt"/>
            </a:endParaRPr>
          </a:p>
        </p:txBody>
      </p:sp>
    </p:spTree>
    <p:extLst>
      <p:ext uri="{BB962C8B-B14F-4D97-AF65-F5344CB8AC3E}">
        <p14:creationId xmlns:p14="http://schemas.microsoft.com/office/powerpoint/2010/main" xmlns="" val="255256722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6A4AF0CC-00A1-460E-B3E8-A6BBCB6EEB9C}"/>
              </a:ext>
            </a:extLst>
          </p:cNvPr>
          <p:cNvSpPr/>
          <p:nvPr/>
        </p:nvSpPr>
        <p:spPr>
          <a:xfrm>
            <a:off x="407831"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Iteration-1</a:t>
            </a:r>
            <a:endParaRPr lang="en-IN" dirty="0"/>
          </a:p>
          <a:p>
            <a:pPr algn="ctr"/>
            <a:r>
              <a:rPr lang="en-IN" dirty="0"/>
              <a:t>Design Picture </a:t>
            </a:r>
          </a:p>
        </p:txBody>
      </p:sp>
      <p:graphicFrame>
        <p:nvGraphicFramePr>
          <p:cNvPr id="6" name="Table 5">
            <a:extLst>
              <a:ext uri="{FF2B5EF4-FFF2-40B4-BE49-F238E27FC236}">
                <a16:creationId xmlns:a16="http://schemas.microsoft.com/office/drawing/2014/main" xmlns="" id="{80AF881A-B916-4BFB-965B-994EE55CA197}"/>
              </a:ext>
            </a:extLst>
          </p:cNvPr>
          <p:cNvGraphicFramePr>
            <a:graphicFrameLocks noGrp="1"/>
          </p:cNvGraphicFramePr>
          <p:nvPr>
            <p:extLst>
              <p:ext uri="{D42A27DB-BD31-4B8C-83A1-F6EECF244321}">
                <p14:modId xmlns:p14="http://schemas.microsoft.com/office/powerpoint/2010/main" xmlns="" val="548425423"/>
              </p:ext>
            </p:extLst>
          </p:nvPr>
        </p:nvGraphicFramePr>
        <p:xfrm>
          <a:off x="407831" y="3955433"/>
          <a:ext cx="11291930" cy="1833880"/>
        </p:xfrm>
        <a:graphic>
          <a:graphicData uri="http://schemas.openxmlformats.org/drawingml/2006/table">
            <a:tbl>
              <a:tblPr firstRow="1" bandRow="1">
                <a:tableStyleId>{5940675A-B579-460E-94D1-54222C63F5DA}</a:tableStyleId>
              </a:tblPr>
              <a:tblGrid>
                <a:gridCol w="1435036">
                  <a:extLst>
                    <a:ext uri="{9D8B030D-6E8A-4147-A177-3AD203B41FA5}">
                      <a16:colId xmlns:a16="http://schemas.microsoft.com/office/drawing/2014/main" xmlns="" val="505214032"/>
                    </a:ext>
                  </a:extLst>
                </a:gridCol>
                <a:gridCol w="2236763">
                  <a:extLst>
                    <a:ext uri="{9D8B030D-6E8A-4147-A177-3AD203B41FA5}">
                      <a16:colId xmlns:a16="http://schemas.microsoft.com/office/drawing/2014/main" xmlns="" val="2005749428"/>
                    </a:ext>
                  </a:extLst>
                </a:gridCol>
                <a:gridCol w="3103359">
                  <a:extLst>
                    <a:ext uri="{9D8B030D-6E8A-4147-A177-3AD203B41FA5}">
                      <a16:colId xmlns:a16="http://schemas.microsoft.com/office/drawing/2014/main" xmlns="" val="93896119"/>
                    </a:ext>
                  </a:extLst>
                </a:gridCol>
                <a:gridCol w="2258386">
                  <a:extLst>
                    <a:ext uri="{9D8B030D-6E8A-4147-A177-3AD203B41FA5}">
                      <a16:colId xmlns:a16="http://schemas.microsoft.com/office/drawing/2014/main" xmlns="" val="3012759357"/>
                    </a:ext>
                  </a:extLst>
                </a:gridCol>
                <a:gridCol w="2258386">
                  <a:extLst>
                    <a:ext uri="{9D8B030D-6E8A-4147-A177-3AD203B41FA5}">
                      <a16:colId xmlns:a16="http://schemas.microsoft.com/office/drawing/2014/main" xmlns="" val="3740301639"/>
                    </a:ext>
                  </a:extLst>
                </a:gridCol>
              </a:tblGrid>
              <a:tr h="370840">
                <a:tc>
                  <a:txBody>
                    <a:bodyPr/>
                    <a:lstStyle/>
                    <a:p>
                      <a:pPr algn="ctr"/>
                      <a:r>
                        <a:rPr lang="en-IN" sz="1600" b="1" dirty="0"/>
                        <a:t>Iterations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Max Stress (Target)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Max Deformation(Target)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Min FOS(Target)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Acceptability (Yes/No)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795886202"/>
                  </a:ext>
                </a:extLst>
              </a:tr>
              <a:tr h="288000">
                <a:tc>
                  <a:txBody>
                    <a:bodyPr/>
                    <a:lstStyle/>
                    <a:p>
                      <a:pPr algn="ctr"/>
                      <a:r>
                        <a:rPr lang="en-IN"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107</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0.75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3.45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017763364"/>
                  </a:ext>
                </a:extLst>
              </a:tr>
              <a:tr h="288000">
                <a:tc>
                  <a:txBody>
                    <a:bodyPr/>
                    <a:lstStyle/>
                    <a:p>
                      <a:pPr algn="ctr"/>
                      <a:r>
                        <a:rPr lang="en-IN"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100.26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0.92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3.69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54904613"/>
                  </a:ext>
                </a:extLst>
              </a:tr>
              <a:tr h="288000">
                <a:tc>
                  <a:txBody>
                    <a:bodyPr/>
                    <a:lstStyle/>
                    <a:p>
                      <a:pPr algn="ctr"/>
                      <a:r>
                        <a:rPr lang="en-IN"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100.26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0.92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2.49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629866164"/>
                  </a:ext>
                </a:extLst>
              </a:tr>
              <a:tr h="288000">
                <a:tc>
                  <a:txBody>
                    <a:bodyPr/>
                    <a:lstStyle/>
                    <a:p>
                      <a:pPr algn="ctr"/>
                      <a:r>
                        <a:rPr lang="en-IN"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91.00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0.83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2.74</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754628592"/>
                  </a:ext>
                </a:extLst>
              </a:tr>
            </a:tbl>
          </a:graphicData>
        </a:graphic>
      </p:graphicFrame>
      <p:sp>
        <p:nvSpPr>
          <p:cNvPr id="10" name="Rectangle 9">
            <a:extLst>
              <a:ext uri="{FF2B5EF4-FFF2-40B4-BE49-F238E27FC236}">
                <a16:creationId xmlns:a16="http://schemas.microsoft.com/office/drawing/2014/main" xmlns="" id="{045D5D3C-88FF-445D-9F8E-38942848CDEB}"/>
              </a:ext>
            </a:extLst>
          </p:cNvPr>
          <p:cNvSpPr/>
          <p:nvPr/>
        </p:nvSpPr>
        <p:spPr>
          <a:xfrm>
            <a:off x="3300437"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Iteration-2</a:t>
            </a:r>
            <a:endParaRPr lang="en-IN" dirty="0"/>
          </a:p>
          <a:p>
            <a:pPr algn="ctr"/>
            <a:r>
              <a:rPr lang="en-IN" dirty="0"/>
              <a:t>Design Picture </a:t>
            </a:r>
          </a:p>
        </p:txBody>
      </p:sp>
      <p:sp>
        <p:nvSpPr>
          <p:cNvPr id="11" name="Rectangle 10">
            <a:extLst>
              <a:ext uri="{FF2B5EF4-FFF2-40B4-BE49-F238E27FC236}">
                <a16:creationId xmlns:a16="http://schemas.microsoft.com/office/drawing/2014/main" xmlns="" id="{AAA6D535-051F-44A0-B72B-114B9C96294E}"/>
              </a:ext>
            </a:extLst>
          </p:cNvPr>
          <p:cNvSpPr/>
          <p:nvPr/>
        </p:nvSpPr>
        <p:spPr>
          <a:xfrm>
            <a:off x="6193043"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Iteration-3</a:t>
            </a:r>
            <a:endParaRPr lang="en-IN" dirty="0"/>
          </a:p>
          <a:p>
            <a:pPr algn="ctr"/>
            <a:r>
              <a:rPr lang="en-IN" dirty="0"/>
              <a:t>Design Picture </a:t>
            </a:r>
          </a:p>
        </p:txBody>
      </p:sp>
      <p:sp>
        <p:nvSpPr>
          <p:cNvPr id="12" name="Rectangle 11">
            <a:extLst>
              <a:ext uri="{FF2B5EF4-FFF2-40B4-BE49-F238E27FC236}">
                <a16:creationId xmlns:a16="http://schemas.microsoft.com/office/drawing/2014/main" xmlns="" id="{C92EEBD0-1C03-4B61-9AAB-21440A58EFDE}"/>
              </a:ext>
            </a:extLst>
          </p:cNvPr>
          <p:cNvSpPr/>
          <p:nvPr/>
        </p:nvSpPr>
        <p:spPr>
          <a:xfrm>
            <a:off x="9085649"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Iteration-4</a:t>
            </a:r>
            <a:endParaRPr lang="en-IN" dirty="0"/>
          </a:p>
          <a:p>
            <a:pPr algn="ctr"/>
            <a:r>
              <a:rPr lang="en-IN" dirty="0"/>
              <a:t>Design Picture </a:t>
            </a:r>
          </a:p>
        </p:txBody>
      </p:sp>
      <p:sp>
        <p:nvSpPr>
          <p:cNvPr id="16" name="TextBox 15">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4.36</a:t>
            </a:r>
          </a:p>
        </p:txBody>
      </p:sp>
      <p:sp>
        <p:nvSpPr>
          <p:cNvPr id="18" name="Rectangle 17">
            <a:extLst>
              <a:ext uri="{FF2B5EF4-FFF2-40B4-BE49-F238E27FC236}">
                <a16:creationId xmlns:a16="http://schemas.microsoft.com/office/drawing/2014/main" xmlns="" id="{C22D5902-D4FF-4C2F-BD74-0B09634E5EEB}"/>
              </a:ext>
            </a:extLst>
          </p:cNvPr>
          <p:cNvSpPr/>
          <p:nvPr/>
        </p:nvSpPr>
        <p:spPr>
          <a:xfrm>
            <a:off x="407831" y="5907314"/>
            <a:ext cx="10860391" cy="902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Justification :The factor of safety is more than one for each material thus each one them is acceptable. </a:t>
            </a:r>
            <a:endParaRPr lang="en-IN" dirty="0"/>
          </a:p>
        </p:txBody>
      </p:sp>
      <p:sp>
        <p:nvSpPr>
          <p:cNvPr id="15" name="Title 1">
            <a:extLst>
              <a:ext uri="{FF2B5EF4-FFF2-40B4-BE49-F238E27FC236}">
                <a16:creationId xmlns:a16="http://schemas.microsoft.com/office/drawing/2014/main" xmlns="" id="{09E5D27F-52B1-4923-BD78-7F12C4A6C803}"/>
              </a:ext>
            </a:extLst>
          </p:cNvPr>
          <p:cNvSpPr txBox="1">
            <a:spLocks/>
          </p:cNvSpPr>
          <p:nvPr/>
        </p:nvSpPr>
        <p:spPr>
          <a:xfrm>
            <a:off x="2193966" y="1451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Hard Points</a:t>
            </a:r>
          </a:p>
        </p:txBody>
      </p:sp>
      <p:sp>
        <p:nvSpPr>
          <p:cNvPr id="3" name="TextBox 2"/>
          <p:cNvSpPr txBox="1"/>
          <p:nvPr/>
        </p:nvSpPr>
        <p:spPr>
          <a:xfrm>
            <a:off x="2656114" y="624115"/>
            <a:ext cx="6705600" cy="338554"/>
          </a:xfrm>
          <a:prstGeom prst="rect">
            <a:avLst/>
          </a:prstGeom>
          <a:noFill/>
        </p:spPr>
        <p:txBody>
          <a:bodyPr wrap="square" rtlCol="0">
            <a:spAutoFit/>
          </a:bodyPr>
          <a:lstStyle/>
          <a:p>
            <a:pPr algn="ctr"/>
            <a:r>
              <a:rPr lang="en-IN" sz="1600" b="1" dirty="0"/>
              <a:t>Location-2: Seat Mounting</a:t>
            </a:r>
          </a:p>
        </p:txBody>
      </p:sp>
      <p:pic>
        <p:nvPicPr>
          <p:cNvPr id="17" name="Picture 16">
            <a:extLst>
              <a:ext uri="{FF2B5EF4-FFF2-40B4-BE49-F238E27FC236}">
                <a16:creationId xmlns:a16="http://schemas.microsoft.com/office/drawing/2014/main" xmlns="" id="{BBF595F9-F22F-4C57-9317-E21117F47E84}"/>
              </a:ext>
            </a:extLst>
          </p:cNvPr>
          <p:cNvPicPr>
            <a:picLocks noChangeAspect="1"/>
          </p:cNvPicPr>
          <p:nvPr/>
        </p:nvPicPr>
        <p:blipFill rotWithShape="1">
          <a:blip r:embed="rId2" cstate="print">
            <a:extLst>
              <a:ext uri="{28A0092B-C50C-407E-A947-70E740481C1C}">
                <a14:useLocalDpi xmlns:a14="http://schemas.microsoft.com/office/drawing/2010/main" xmlns="" val="0"/>
              </a:ext>
            </a:extLst>
          </a:blip>
          <a:srcRect l="9539" r="2347" b="2004"/>
          <a:stretch/>
        </p:blipFill>
        <p:spPr>
          <a:xfrm>
            <a:off x="9399612" y="992922"/>
            <a:ext cx="1983576" cy="1874850"/>
          </a:xfrm>
          <a:prstGeom prst="rect">
            <a:avLst/>
          </a:prstGeom>
        </p:spPr>
      </p:pic>
      <p:pic>
        <p:nvPicPr>
          <p:cNvPr id="19" name="Picture 18">
            <a:extLst>
              <a:ext uri="{FF2B5EF4-FFF2-40B4-BE49-F238E27FC236}">
                <a16:creationId xmlns:a16="http://schemas.microsoft.com/office/drawing/2014/main" xmlns="" id="{F239E4E9-4FFE-41B2-882A-D05E487892E8}"/>
              </a:ext>
            </a:extLst>
          </p:cNvPr>
          <p:cNvPicPr>
            <a:picLocks noChangeAspect="1"/>
          </p:cNvPicPr>
          <p:nvPr/>
        </p:nvPicPr>
        <p:blipFill rotWithShape="1">
          <a:blip r:embed="rId3" cstate="print">
            <a:extLst>
              <a:ext uri="{28A0092B-C50C-407E-A947-70E740481C1C}">
                <a14:useLocalDpi xmlns:a14="http://schemas.microsoft.com/office/drawing/2010/main" xmlns="" val="0"/>
              </a:ext>
            </a:extLst>
          </a:blip>
          <a:srcRect l="19180" t="3389" r="6172" b="3396"/>
          <a:stretch/>
        </p:blipFill>
        <p:spPr>
          <a:xfrm>
            <a:off x="6507006" y="996561"/>
            <a:ext cx="1908616" cy="1858245"/>
          </a:xfrm>
          <a:prstGeom prst="rect">
            <a:avLst/>
          </a:prstGeom>
        </p:spPr>
      </p:pic>
      <p:pic>
        <p:nvPicPr>
          <p:cNvPr id="20" name="Picture 19">
            <a:extLst>
              <a:ext uri="{FF2B5EF4-FFF2-40B4-BE49-F238E27FC236}">
                <a16:creationId xmlns:a16="http://schemas.microsoft.com/office/drawing/2014/main" xmlns="" id="{E5DDC7B2-293D-4F1C-BF29-038A3DAB7709}"/>
              </a:ext>
            </a:extLst>
          </p:cNvPr>
          <p:cNvPicPr>
            <a:picLocks noChangeAspect="1"/>
          </p:cNvPicPr>
          <p:nvPr/>
        </p:nvPicPr>
        <p:blipFill rotWithShape="1">
          <a:blip r:embed="rId4" cstate="print">
            <a:extLst>
              <a:ext uri="{28A0092B-C50C-407E-A947-70E740481C1C}">
                <a14:useLocalDpi xmlns:a14="http://schemas.microsoft.com/office/drawing/2010/main" xmlns="" val="0"/>
              </a:ext>
            </a:extLst>
          </a:blip>
          <a:srcRect l="19965" t="3052" r="6172" b="3396"/>
          <a:stretch/>
        </p:blipFill>
        <p:spPr>
          <a:xfrm>
            <a:off x="3608888" y="1004194"/>
            <a:ext cx="1914127" cy="1890223"/>
          </a:xfrm>
          <a:prstGeom prst="rect">
            <a:avLst/>
          </a:prstGeom>
        </p:spPr>
      </p:pic>
      <p:pic>
        <p:nvPicPr>
          <p:cNvPr id="21" name="Picture 20">
            <a:extLst>
              <a:ext uri="{FF2B5EF4-FFF2-40B4-BE49-F238E27FC236}">
                <a16:creationId xmlns:a16="http://schemas.microsoft.com/office/drawing/2014/main" xmlns="" id="{B2E40E6C-4780-466B-8532-B02537C156B1}"/>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l="13203" t="1526" r="3393" b="3074"/>
          <a:stretch/>
        </p:blipFill>
        <p:spPr>
          <a:xfrm>
            <a:off x="695788" y="1004193"/>
            <a:ext cx="1929110" cy="1872891"/>
          </a:xfrm>
          <a:prstGeom prst="rect">
            <a:avLst/>
          </a:prstGeom>
        </p:spPr>
      </p:pic>
      <p:sp>
        <p:nvSpPr>
          <p:cNvPr id="22" name="Rectangle 21">
            <a:extLst>
              <a:ext uri="{FF2B5EF4-FFF2-40B4-BE49-F238E27FC236}">
                <a16:creationId xmlns:a16="http://schemas.microsoft.com/office/drawing/2014/main" xmlns="" id="{FD0804BB-439D-4983-AA76-3A188BE9CCC7}"/>
              </a:ext>
            </a:extLst>
          </p:cNvPr>
          <p:cNvSpPr/>
          <p:nvPr/>
        </p:nvSpPr>
        <p:spPr>
          <a:xfrm>
            <a:off x="407831" y="2965588"/>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1018,1inx0.84inx2mm</a:t>
            </a:r>
          </a:p>
        </p:txBody>
      </p:sp>
      <p:sp>
        <p:nvSpPr>
          <p:cNvPr id="23" name="Rectangle 22">
            <a:extLst>
              <a:ext uri="{FF2B5EF4-FFF2-40B4-BE49-F238E27FC236}">
                <a16:creationId xmlns:a16="http://schemas.microsoft.com/office/drawing/2014/main" xmlns="" id="{4FAF4B32-2470-4CBA-AC16-C1D6BDF45EE0}"/>
              </a:ext>
            </a:extLst>
          </p:cNvPr>
          <p:cNvSpPr/>
          <p:nvPr/>
        </p:nvSpPr>
        <p:spPr>
          <a:xfrm>
            <a:off x="3283760" y="2965588"/>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1018,1.25inx1.13inx1.5mm</a:t>
            </a:r>
          </a:p>
        </p:txBody>
      </p:sp>
      <p:sp>
        <p:nvSpPr>
          <p:cNvPr id="24" name="Rectangle 23">
            <a:extLst>
              <a:ext uri="{FF2B5EF4-FFF2-40B4-BE49-F238E27FC236}">
                <a16:creationId xmlns:a16="http://schemas.microsoft.com/office/drawing/2014/main" xmlns="" id="{761D7C42-BD7F-438B-A5F6-15127291FAC2}"/>
              </a:ext>
            </a:extLst>
          </p:cNvPr>
          <p:cNvSpPr/>
          <p:nvPr/>
        </p:nvSpPr>
        <p:spPr>
          <a:xfrm>
            <a:off x="6193043" y="2997045"/>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4130,1.25inx1.13inx1.5mm</a:t>
            </a:r>
          </a:p>
        </p:txBody>
      </p:sp>
      <p:sp>
        <p:nvSpPr>
          <p:cNvPr id="25" name="Rectangle 24">
            <a:extLst>
              <a:ext uri="{FF2B5EF4-FFF2-40B4-BE49-F238E27FC236}">
                <a16:creationId xmlns:a16="http://schemas.microsoft.com/office/drawing/2014/main" xmlns="" id="{2CB14005-B940-40D5-B138-D25926D75C89}"/>
              </a:ext>
            </a:extLst>
          </p:cNvPr>
          <p:cNvSpPr/>
          <p:nvPr/>
        </p:nvSpPr>
        <p:spPr>
          <a:xfrm>
            <a:off x="9083039" y="2997045"/>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4130,1.25inx1.12inx1.65mm</a:t>
            </a:r>
          </a:p>
        </p:txBody>
      </p:sp>
    </p:spTree>
    <p:extLst>
      <p:ext uri="{BB962C8B-B14F-4D97-AF65-F5344CB8AC3E}">
        <p14:creationId xmlns:p14="http://schemas.microsoft.com/office/powerpoint/2010/main" xmlns="" val="243766474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4.37</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580571" y="1062486"/>
            <a:ext cx="11435712" cy="230832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Include image of FE models for different iterations for location-3.</a:t>
            </a:r>
          </a:p>
          <a:p>
            <a:pPr marL="285750" indent="-285750">
              <a:lnSpc>
                <a:spcPct val="150000"/>
              </a:lnSpc>
              <a:buFont typeface="Arial" panose="020B0604020202020204" pitchFamily="34" charset="0"/>
              <a:buChar char="•"/>
            </a:pPr>
            <a:r>
              <a:rPr lang="en-IN" sz="2400" dirty="0"/>
              <a:t>For each iteration following pictures to be included:</a:t>
            </a:r>
          </a:p>
          <a:p>
            <a:pPr marL="800100" lvl="1" indent="-342900">
              <a:lnSpc>
                <a:spcPct val="150000"/>
              </a:lnSpc>
              <a:buFont typeface="Wingdings" pitchFamily="2" charset="2"/>
              <a:buChar char="Ø"/>
            </a:pPr>
            <a:r>
              <a:rPr lang="en-IN" sz="2400" b="1" dirty="0"/>
              <a:t>Pre-processing: </a:t>
            </a:r>
            <a:r>
              <a:rPr lang="en-IN" sz="2400" dirty="0"/>
              <a:t>Meshed View, Load Distribution, Boundary Conditions</a:t>
            </a:r>
          </a:p>
          <a:p>
            <a:pPr marL="800100" lvl="1" indent="-342900">
              <a:lnSpc>
                <a:spcPct val="150000"/>
              </a:lnSpc>
              <a:buFont typeface="Wingdings" pitchFamily="2" charset="2"/>
              <a:buChar char="Ø"/>
            </a:pPr>
            <a:r>
              <a:rPr lang="en-IN" sz="2400" b="1" dirty="0"/>
              <a:t>Post-processing: </a:t>
            </a:r>
            <a:r>
              <a:rPr lang="en-IN" sz="2400" dirty="0"/>
              <a:t>view after simulation showing stress, strain, deformation and FOS. </a:t>
            </a:r>
          </a:p>
        </p:txBody>
      </p:sp>
      <p:sp>
        <p:nvSpPr>
          <p:cNvPr id="5" name="Title 1">
            <a:extLst>
              <a:ext uri="{FF2B5EF4-FFF2-40B4-BE49-F238E27FC236}">
                <a16:creationId xmlns:a16="http://schemas.microsoft.com/office/drawing/2014/main" xmlns="" id="{09E5D27F-52B1-4923-BD78-7F12C4A6C803}"/>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Hard Points</a:t>
            </a:r>
          </a:p>
        </p:txBody>
      </p:sp>
    </p:spTree>
    <p:extLst>
      <p:ext uri="{BB962C8B-B14F-4D97-AF65-F5344CB8AC3E}">
        <p14:creationId xmlns:p14="http://schemas.microsoft.com/office/powerpoint/2010/main" xmlns="" val="248537406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AC41859A-739A-414B-8D47-64418010CCC8}"/>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4.38</a:t>
            </a:r>
          </a:p>
        </p:txBody>
      </p:sp>
      <p:pic>
        <p:nvPicPr>
          <p:cNvPr id="10" name="Picture 9">
            <a:extLst>
              <a:ext uri="{FF2B5EF4-FFF2-40B4-BE49-F238E27FC236}">
                <a16:creationId xmlns:a16="http://schemas.microsoft.com/office/drawing/2014/main" xmlns="" id="{61DEE892-0586-4BA2-AA78-10C5B636DDF8}"/>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13439" r="3014" b="2875"/>
          <a:stretch/>
        </p:blipFill>
        <p:spPr>
          <a:xfrm>
            <a:off x="61715" y="1054913"/>
            <a:ext cx="5430416" cy="5358281"/>
          </a:xfrm>
          <a:prstGeom prst="rect">
            <a:avLst/>
          </a:prstGeom>
        </p:spPr>
      </p:pic>
      <p:pic>
        <p:nvPicPr>
          <p:cNvPr id="11" name="Picture 10">
            <a:extLst>
              <a:ext uri="{FF2B5EF4-FFF2-40B4-BE49-F238E27FC236}">
                <a16:creationId xmlns:a16="http://schemas.microsoft.com/office/drawing/2014/main" xmlns="" id="{69EB5009-B520-4DEF-AE16-FADA65347410}"/>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74517" y="1054913"/>
            <a:ext cx="6499658" cy="5233345"/>
          </a:xfrm>
          <a:prstGeom prst="rect">
            <a:avLst/>
          </a:prstGeom>
        </p:spPr>
      </p:pic>
      <p:pic>
        <p:nvPicPr>
          <p:cNvPr id="12" name="Picture 11">
            <a:extLst>
              <a:ext uri="{FF2B5EF4-FFF2-40B4-BE49-F238E27FC236}">
                <a16:creationId xmlns:a16="http://schemas.microsoft.com/office/drawing/2014/main" xmlns="" id="{7185F6DA-6521-484E-8938-FAAB28AB8BA7}"/>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74517" y="1054913"/>
            <a:ext cx="6441766" cy="5186732"/>
          </a:xfrm>
          <a:prstGeom prst="rect">
            <a:avLst/>
          </a:prstGeom>
        </p:spPr>
      </p:pic>
      <p:sp>
        <p:nvSpPr>
          <p:cNvPr id="6" name="Title 1">
            <a:extLst>
              <a:ext uri="{FF2B5EF4-FFF2-40B4-BE49-F238E27FC236}">
                <a16:creationId xmlns:a16="http://schemas.microsoft.com/office/drawing/2014/main" xmlns="" id="{6F520C16-1D22-414F-9022-F3CDC61BBAB5}"/>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1018,1in x 0.84in x 2mm</a:t>
            </a:r>
          </a:p>
        </p:txBody>
      </p:sp>
    </p:spTree>
    <p:extLst>
      <p:ext uri="{BB962C8B-B14F-4D97-AF65-F5344CB8AC3E}">
        <p14:creationId xmlns:p14="http://schemas.microsoft.com/office/powerpoint/2010/main" xmlns="" val="261613632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4.39</a:t>
            </a:r>
          </a:p>
        </p:txBody>
      </p:sp>
      <p:pic>
        <p:nvPicPr>
          <p:cNvPr id="3" name="Picture 2">
            <a:extLst>
              <a:ext uri="{FF2B5EF4-FFF2-40B4-BE49-F238E27FC236}">
                <a16:creationId xmlns:a16="http://schemas.microsoft.com/office/drawing/2014/main" xmlns="" id="{72EBD77C-5900-49C5-927F-4EC9618F03C7}"/>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14780" y="1204911"/>
            <a:ext cx="5524500" cy="4448175"/>
          </a:xfrm>
          <a:prstGeom prst="rect">
            <a:avLst/>
          </a:prstGeom>
        </p:spPr>
      </p:pic>
      <p:pic>
        <p:nvPicPr>
          <p:cNvPr id="6" name="Picture 5">
            <a:extLst>
              <a:ext uri="{FF2B5EF4-FFF2-40B4-BE49-F238E27FC236}">
                <a16:creationId xmlns:a16="http://schemas.microsoft.com/office/drawing/2014/main" xmlns="" id="{DEF98D1C-D0B2-47C9-B873-B11F77C704EA}"/>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52722" y="1204911"/>
            <a:ext cx="5524500" cy="4448175"/>
          </a:xfrm>
          <a:prstGeom prst="rect">
            <a:avLst/>
          </a:prstGeom>
        </p:spPr>
      </p:pic>
      <p:sp>
        <p:nvSpPr>
          <p:cNvPr id="5" name="Title 1">
            <a:extLst>
              <a:ext uri="{FF2B5EF4-FFF2-40B4-BE49-F238E27FC236}">
                <a16:creationId xmlns:a16="http://schemas.microsoft.com/office/drawing/2014/main" xmlns="" id="{1BF32D2C-4356-449D-973F-9DE23131675B}"/>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11623795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4.40</a:t>
            </a:r>
          </a:p>
        </p:txBody>
      </p:sp>
      <p:pic>
        <p:nvPicPr>
          <p:cNvPr id="3" name="Picture 2">
            <a:extLst>
              <a:ext uri="{FF2B5EF4-FFF2-40B4-BE49-F238E27FC236}">
                <a16:creationId xmlns:a16="http://schemas.microsoft.com/office/drawing/2014/main" xmlns="" id="{2C2092B9-1769-427C-AD24-59E17C3FA15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18746" y="1346292"/>
            <a:ext cx="5524500" cy="4448175"/>
          </a:xfrm>
          <a:prstGeom prst="rect">
            <a:avLst/>
          </a:prstGeom>
        </p:spPr>
      </p:pic>
      <p:pic>
        <p:nvPicPr>
          <p:cNvPr id="6" name="Picture 5">
            <a:extLst>
              <a:ext uri="{FF2B5EF4-FFF2-40B4-BE49-F238E27FC236}">
                <a16:creationId xmlns:a16="http://schemas.microsoft.com/office/drawing/2014/main" xmlns="" id="{387E50E4-A752-4428-8D90-C5A56121B9A6}"/>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48756" y="1346291"/>
            <a:ext cx="5524500" cy="4448175"/>
          </a:xfrm>
          <a:prstGeom prst="rect">
            <a:avLst/>
          </a:prstGeom>
        </p:spPr>
      </p:pic>
      <p:sp>
        <p:nvSpPr>
          <p:cNvPr id="5" name="Title 1">
            <a:extLst>
              <a:ext uri="{FF2B5EF4-FFF2-40B4-BE49-F238E27FC236}">
                <a16:creationId xmlns:a16="http://schemas.microsoft.com/office/drawing/2014/main" xmlns="" id="{756B4B90-30E2-43D1-9A11-59BE3C8B3A02}"/>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329056488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4.41</a:t>
            </a:r>
          </a:p>
        </p:txBody>
      </p:sp>
      <p:pic>
        <p:nvPicPr>
          <p:cNvPr id="3" name="Picture 2">
            <a:extLst>
              <a:ext uri="{FF2B5EF4-FFF2-40B4-BE49-F238E27FC236}">
                <a16:creationId xmlns:a16="http://schemas.microsoft.com/office/drawing/2014/main" xmlns="" id="{9CBE0C94-C5A3-4D12-A310-E309A9B71F8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858599" y="1468537"/>
            <a:ext cx="5524500" cy="4448175"/>
          </a:xfrm>
          <a:prstGeom prst="rect">
            <a:avLst/>
          </a:prstGeom>
        </p:spPr>
      </p:pic>
      <p:sp>
        <p:nvSpPr>
          <p:cNvPr id="5" name="Title 1">
            <a:extLst>
              <a:ext uri="{FF2B5EF4-FFF2-40B4-BE49-F238E27FC236}">
                <a16:creationId xmlns:a16="http://schemas.microsoft.com/office/drawing/2014/main" xmlns="" id="{B736A5B7-5C0F-42E2-AD73-DDDC0C4137AA}"/>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250725458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3E9F790E-ABCC-40FF-9AA2-5DB80DE386F7}"/>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4.42</a:t>
            </a:r>
          </a:p>
        </p:txBody>
      </p:sp>
      <p:pic>
        <p:nvPicPr>
          <p:cNvPr id="10" name="Picture 9">
            <a:extLst>
              <a:ext uri="{FF2B5EF4-FFF2-40B4-BE49-F238E27FC236}">
                <a16:creationId xmlns:a16="http://schemas.microsoft.com/office/drawing/2014/main" xmlns="" id="{6EB69A64-E0D9-4FB3-9273-0137A5548154}"/>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20097" t="3631" r="5254" b="3631"/>
          <a:stretch/>
        </p:blipFill>
        <p:spPr>
          <a:xfrm>
            <a:off x="111967" y="1054913"/>
            <a:ext cx="5318449" cy="5151576"/>
          </a:xfrm>
          <a:prstGeom prst="rect">
            <a:avLst/>
          </a:prstGeom>
        </p:spPr>
      </p:pic>
      <p:pic>
        <p:nvPicPr>
          <p:cNvPr id="11" name="Picture 10">
            <a:extLst>
              <a:ext uri="{FF2B5EF4-FFF2-40B4-BE49-F238E27FC236}">
                <a16:creationId xmlns:a16="http://schemas.microsoft.com/office/drawing/2014/main" xmlns="" id="{7BEA56ED-64C3-41A1-AD55-9912A8C4C10B}"/>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06869" y="1054913"/>
            <a:ext cx="6398991" cy="5152291"/>
          </a:xfrm>
          <a:prstGeom prst="rect">
            <a:avLst/>
          </a:prstGeom>
        </p:spPr>
      </p:pic>
      <p:pic>
        <p:nvPicPr>
          <p:cNvPr id="12" name="Picture 11">
            <a:extLst>
              <a:ext uri="{FF2B5EF4-FFF2-40B4-BE49-F238E27FC236}">
                <a16:creationId xmlns:a16="http://schemas.microsoft.com/office/drawing/2014/main" xmlns="" id="{C8C74949-B7E2-43F6-BF44-00A8662E3F62}"/>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06869" y="1054913"/>
            <a:ext cx="6398990" cy="5152290"/>
          </a:xfrm>
          <a:prstGeom prst="rect">
            <a:avLst/>
          </a:prstGeom>
        </p:spPr>
      </p:pic>
      <p:sp>
        <p:nvSpPr>
          <p:cNvPr id="6" name="Title 1">
            <a:extLst>
              <a:ext uri="{FF2B5EF4-FFF2-40B4-BE49-F238E27FC236}">
                <a16:creationId xmlns:a16="http://schemas.microsoft.com/office/drawing/2014/main" xmlns="" id="{EA87E4B7-2A29-4884-A392-48E60E102C33}"/>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1018,1.25in x 1.13in x 1.5mm</a:t>
            </a:r>
          </a:p>
        </p:txBody>
      </p:sp>
    </p:spTree>
    <p:extLst>
      <p:ext uri="{BB962C8B-B14F-4D97-AF65-F5344CB8AC3E}">
        <p14:creationId xmlns:p14="http://schemas.microsoft.com/office/powerpoint/2010/main" xmlns="" val="19594251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1050C27F-1F55-4F3E-AD3C-ABA08389629E}"/>
              </a:ext>
            </a:extLst>
          </p:cNvPr>
          <p:cNvSpPr>
            <a:spLocks noGrp="1"/>
          </p:cNvSpPr>
          <p:nvPr>
            <p:ph type="title"/>
          </p:nvPr>
        </p:nvSpPr>
        <p:spPr>
          <a:xfrm>
            <a:off x="2193966" y="72570"/>
            <a:ext cx="7574148" cy="682171"/>
          </a:xfrm>
        </p:spPr>
        <p:txBody>
          <a:bodyPr>
            <a:normAutofit/>
          </a:bodyPr>
          <a:lstStyle/>
          <a:p>
            <a:pPr algn="ctr"/>
            <a:r>
              <a:rPr lang="en-IN" sz="2800" b="1" dirty="0">
                <a:latin typeface="+mn-lt"/>
              </a:rPr>
              <a:t>Torsional Analysis</a:t>
            </a:r>
          </a:p>
        </p:txBody>
      </p:sp>
      <p:sp>
        <p:nvSpPr>
          <p:cNvPr id="5" name="TextBox 4">
            <a:extLst>
              <a:ext uri="{FF2B5EF4-FFF2-40B4-BE49-F238E27FC236}">
                <a16:creationId xmlns:a16="http://schemas.microsoft.com/office/drawing/2014/main" xmlns="" id="{E6D34F1B-3CB1-40CD-95C0-565BBAE8055A}"/>
              </a:ext>
            </a:extLst>
          </p:cNvPr>
          <p:cNvSpPr txBox="1"/>
          <p:nvPr/>
        </p:nvSpPr>
        <p:spPr>
          <a:xfrm>
            <a:off x="550506" y="844650"/>
            <a:ext cx="11560344" cy="5355312"/>
          </a:xfrm>
          <a:prstGeom prst="rect">
            <a:avLst/>
          </a:prstGeom>
          <a:noFill/>
        </p:spPr>
        <p:txBody>
          <a:bodyPr wrap="none" rtlCol="0">
            <a:spAutoFit/>
          </a:bodyPr>
          <a:lstStyle/>
          <a:p>
            <a:endParaRPr lang="en-IN" dirty="0"/>
          </a:p>
          <a:p>
            <a:r>
              <a:rPr lang="en-IN" b="1" dirty="0"/>
              <a:t>Assumption &amp; Considerations</a:t>
            </a:r>
            <a:r>
              <a:rPr lang="en-IN" dirty="0"/>
              <a:t>: </a:t>
            </a:r>
          </a:p>
          <a:p>
            <a:r>
              <a:rPr lang="en-US" dirty="0"/>
              <a:t>Following assumptions &amp; consideration were made for </a:t>
            </a:r>
          </a:p>
          <a:p>
            <a:r>
              <a:rPr lang="en-US" dirty="0"/>
              <a:t>Lower most members were fixed </a:t>
            </a:r>
          </a:p>
          <a:p>
            <a:r>
              <a:rPr lang="en-US" dirty="0"/>
              <a:t>performing the analysis for bending on frame/vehicle. </a:t>
            </a:r>
          </a:p>
          <a:p>
            <a:r>
              <a:rPr lang="en-US" dirty="0"/>
              <a:t>Mounting points of rear suspension arms were fixed and force on mounting points of front suspension arms was applied. </a:t>
            </a:r>
          </a:p>
          <a:p>
            <a:r>
              <a:rPr lang="en-US" dirty="0"/>
              <a:t>Vehicle undergoes a bump of size 10in=0.254m </a:t>
            </a:r>
          </a:p>
          <a:p>
            <a:endParaRPr lang="en-US" b="1" dirty="0"/>
          </a:p>
          <a:p>
            <a:r>
              <a:rPr lang="en-US" b="1" dirty="0"/>
              <a:t>Calculation of Forces: </a:t>
            </a:r>
          </a:p>
          <a:p>
            <a:r>
              <a:rPr lang="en-US" dirty="0"/>
              <a:t>0.7 * k * x2 = 0.5 * m * v2 </a:t>
            </a:r>
          </a:p>
          <a:p>
            <a:r>
              <a:rPr lang="pt-BR" dirty="0"/>
              <a:t>m * g * h = 0.5 * m * v2 </a:t>
            </a:r>
          </a:p>
          <a:p>
            <a:r>
              <a:rPr lang="en-IN" dirty="0"/>
              <a:t>v=2.23m/s </a:t>
            </a:r>
          </a:p>
          <a:p>
            <a:r>
              <a:rPr lang="en-US" dirty="0"/>
              <a:t>(Now by work principle work done by Spring is equal to change in kinetic energy) </a:t>
            </a:r>
          </a:p>
          <a:p>
            <a:r>
              <a:rPr lang="en-US" dirty="0"/>
              <a:t>(Here k is spring constant and its value is 7883.8 N/m) </a:t>
            </a:r>
          </a:p>
          <a:p>
            <a:r>
              <a:rPr lang="en-IN" dirty="0"/>
              <a:t>7883.8 * x2 = 240 * 2.232 </a:t>
            </a:r>
          </a:p>
          <a:p>
            <a:r>
              <a:rPr lang="en-IN" dirty="0"/>
              <a:t>x = 0.151 m </a:t>
            </a:r>
          </a:p>
          <a:p>
            <a:r>
              <a:rPr lang="en-US" dirty="0"/>
              <a:t>Force applied by the spring on the frame is </a:t>
            </a:r>
          </a:p>
          <a:p>
            <a:r>
              <a:rPr lang="en-IN" dirty="0"/>
              <a:t>k * x=1190.45 N </a:t>
            </a:r>
          </a:p>
          <a:p>
            <a:r>
              <a:rPr lang="en-IN" dirty="0"/>
              <a:t>≈1200 N </a:t>
            </a:r>
          </a:p>
        </p:txBody>
      </p:sp>
      <p:sp>
        <p:nvSpPr>
          <p:cNvPr id="6" name="TextBox 5">
            <a:extLst>
              <a:ext uri="{FF2B5EF4-FFF2-40B4-BE49-F238E27FC236}">
                <a16:creationId xmlns:a16="http://schemas.microsoft.com/office/drawing/2014/main" xmlns="" id="{20C29825-EA3D-488E-9BA3-11C53C1DCF72}"/>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2.5</a:t>
            </a:r>
          </a:p>
        </p:txBody>
      </p:sp>
    </p:spTree>
    <p:extLst>
      <p:ext uri="{BB962C8B-B14F-4D97-AF65-F5344CB8AC3E}">
        <p14:creationId xmlns:p14="http://schemas.microsoft.com/office/powerpoint/2010/main" xmlns="" val="159582968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4.43</a:t>
            </a:r>
          </a:p>
        </p:txBody>
      </p:sp>
      <p:pic>
        <p:nvPicPr>
          <p:cNvPr id="3" name="Picture 2">
            <a:extLst>
              <a:ext uri="{FF2B5EF4-FFF2-40B4-BE49-F238E27FC236}">
                <a16:creationId xmlns:a16="http://schemas.microsoft.com/office/drawing/2014/main" xmlns="" id="{BC125413-BEB8-4D0F-95B5-A865B201A5A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91783" y="1204911"/>
            <a:ext cx="5524500" cy="4448175"/>
          </a:xfrm>
          <a:prstGeom prst="rect">
            <a:avLst/>
          </a:prstGeom>
        </p:spPr>
      </p:pic>
      <p:pic>
        <p:nvPicPr>
          <p:cNvPr id="6" name="Picture 5">
            <a:extLst>
              <a:ext uri="{FF2B5EF4-FFF2-40B4-BE49-F238E27FC236}">
                <a16:creationId xmlns:a16="http://schemas.microsoft.com/office/drawing/2014/main" xmlns="" id="{4820A4AD-2FB2-4703-A914-5833E48E5FD8}"/>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71382" y="1204912"/>
            <a:ext cx="5524500" cy="4448175"/>
          </a:xfrm>
          <a:prstGeom prst="rect">
            <a:avLst/>
          </a:prstGeom>
        </p:spPr>
      </p:pic>
      <p:sp>
        <p:nvSpPr>
          <p:cNvPr id="5" name="Title 1">
            <a:extLst>
              <a:ext uri="{FF2B5EF4-FFF2-40B4-BE49-F238E27FC236}">
                <a16:creationId xmlns:a16="http://schemas.microsoft.com/office/drawing/2014/main" xmlns="" id="{2DC63D44-4CA3-4397-AB81-B158C4606B70}"/>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18191183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4.44</a:t>
            </a:r>
          </a:p>
        </p:txBody>
      </p:sp>
      <p:pic>
        <p:nvPicPr>
          <p:cNvPr id="3" name="Picture 2">
            <a:extLst>
              <a:ext uri="{FF2B5EF4-FFF2-40B4-BE49-F238E27FC236}">
                <a16:creationId xmlns:a16="http://schemas.microsoft.com/office/drawing/2014/main" xmlns="" id="{1D3B8D01-E642-440E-9214-850D1EB07A53}"/>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90754" y="1327630"/>
            <a:ext cx="5524500" cy="4448175"/>
          </a:xfrm>
          <a:prstGeom prst="rect">
            <a:avLst/>
          </a:prstGeom>
        </p:spPr>
      </p:pic>
      <p:pic>
        <p:nvPicPr>
          <p:cNvPr id="6" name="Picture 5">
            <a:extLst>
              <a:ext uri="{FF2B5EF4-FFF2-40B4-BE49-F238E27FC236}">
                <a16:creationId xmlns:a16="http://schemas.microsoft.com/office/drawing/2014/main" xmlns="" id="{E778F32E-0CD4-4B60-AC04-2A433F2AA21A}"/>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76746" y="1327630"/>
            <a:ext cx="5524500" cy="4448175"/>
          </a:xfrm>
          <a:prstGeom prst="rect">
            <a:avLst/>
          </a:prstGeom>
        </p:spPr>
      </p:pic>
      <p:sp>
        <p:nvSpPr>
          <p:cNvPr id="5" name="Title 1">
            <a:extLst>
              <a:ext uri="{FF2B5EF4-FFF2-40B4-BE49-F238E27FC236}">
                <a16:creationId xmlns:a16="http://schemas.microsoft.com/office/drawing/2014/main" xmlns="" id="{9D8DE8FE-7873-47B2-A950-97A62447DB55}"/>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284706288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4.45</a:t>
            </a:r>
          </a:p>
        </p:txBody>
      </p:sp>
      <p:pic>
        <p:nvPicPr>
          <p:cNvPr id="3" name="Picture 2">
            <a:extLst>
              <a:ext uri="{FF2B5EF4-FFF2-40B4-BE49-F238E27FC236}">
                <a16:creationId xmlns:a16="http://schemas.microsoft.com/office/drawing/2014/main" xmlns="" id="{65D3F294-6751-44E7-880F-E41169D08FC7}"/>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847848" y="1384561"/>
            <a:ext cx="5524500" cy="4448175"/>
          </a:xfrm>
          <a:prstGeom prst="rect">
            <a:avLst/>
          </a:prstGeom>
        </p:spPr>
      </p:pic>
      <p:sp>
        <p:nvSpPr>
          <p:cNvPr id="5" name="Title 1">
            <a:extLst>
              <a:ext uri="{FF2B5EF4-FFF2-40B4-BE49-F238E27FC236}">
                <a16:creationId xmlns:a16="http://schemas.microsoft.com/office/drawing/2014/main" xmlns="" id="{397435D0-0687-4DE6-A99E-B0F2A87C5E46}"/>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404428614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xmlns="" id="{BD9E33CD-CEC9-419B-947B-A8EE631F4690}"/>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5509202" y="1153671"/>
            <a:ext cx="6377003" cy="5134587"/>
          </a:xfrm>
          <a:prstGeom prst="rect">
            <a:avLst/>
          </a:prstGeom>
        </p:spPr>
      </p:pic>
      <p:pic>
        <p:nvPicPr>
          <p:cNvPr id="12" name="Picture 11">
            <a:extLst>
              <a:ext uri="{FF2B5EF4-FFF2-40B4-BE49-F238E27FC236}">
                <a16:creationId xmlns:a16="http://schemas.microsoft.com/office/drawing/2014/main" xmlns="" id="{B64932C1-0751-40A0-99EA-DEBD1260F5C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09201" y="1204912"/>
            <a:ext cx="6377003" cy="5134587"/>
          </a:xfrm>
          <a:prstGeom prst="rect">
            <a:avLst/>
          </a:prstGeom>
        </p:spPr>
      </p:pic>
      <p:pic>
        <p:nvPicPr>
          <p:cNvPr id="10" name="Picture 9">
            <a:extLst>
              <a:ext uri="{FF2B5EF4-FFF2-40B4-BE49-F238E27FC236}">
                <a16:creationId xmlns:a16="http://schemas.microsoft.com/office/drawing/2014/main" xmlns="" id="{FE93D7B7-FAE1-410F-B139-CFA2DD4AEED6}"/>
              </a:ext>
            </a:extLst>
          </p:cNvPr>
          <p:cNvPicPr>
            <a:picLocks noChangeAspect="1"/>
          </p:cNvPicPr>
          <p:nvPr/>
        </p:nvPicPr>
        <p:blipFill rotWithShape="1">
          <a:blip r:embed="rId4">
            <a:extLst>
              <a:ext uri="{28A0092B-C50C-407E-A947-70E740481C1C}">
                <a14:useLocalDpi xmlns:a14="http://schemas.microsoft.com/office/drawing/2010/main" xmlns="" val="0"/>
              </a:ext>
            </a:extLst>
          </a:blip>
          <a:srcRect l="20359" t="2717" r="6040" b="4562"/>
          <a:stretch/>
        </p:blipFill>
        <p:spPr>
          <a:xfrm>
            <a:off x="102635" y="1153671"/>
            <a:ext cx="5243805" cy="5150655"/>
          </a:xfrm>
          <a:prstGeom prst="rect">
            <a:avLst/>
          </a:prstGeom>
        </p:spPr>
      </p:pic>
      <p:sp>
        <p:nvSpPr>
          <p:cNvPr id="9" name="TextBox 8">
            <a:extLst>
              <a:ext uri="{FF2B5EF4-FFF2-40B4-BE49-F238E27FC236}">
                <a16:creationId xmlns:a16="http://schemas.microsoft.com/office/drawing/2014/main" xmlns="" id="{4B383CAD-8164-4D02-BAB7-714DD87F1091}"/>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4.46</a:t>
            </a:r>
          </a:p>
        </p:txBody>
      </p:sp>
      <p:sp>
        <p:nvSpPr>
          <p:cNvPr id="6" name="Title 1">
            <a:extLst>
              <a:ext uri="{FF2B5EF4-FFF2-40B4-BE49-F238E27FC236}">
                <a16:creationId xmlns:a16="http://schemas.microsoft.com/office/drawing/2014/main" xmlns="" id="{4FA8FB3F-1F35-41F1-99FA-32FA419463C4}"/>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1.13in x 1.5mm</a:t>
            </a:r>
          </a:p>
        </p:txBody>
      </p:sp>
    </p:spTree>
    <p:extLst>
      <p:ext uri="{BB962C8B-B14F-4D97-AF65-F5344CB8AC3E}">
        <p14:creationId xmlns:p14="http://schemas.microsoft.com/office/powerpoint/2010/main" xmlns="" val="414474715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4.47</a:t>
            </a:r>
          </a:p>
        </p:txBody>
      </p:sp>
      <p:pic>
        <p:nvPicPr>
          <p:cNvPr id="3" name="Picture 2">
            <a:extLst>
              <a:ext uri="{FF2B5EF4-FFF2-40B4-BE49-F238E27FC236}">
                <a16:creationId xmlns:a16="http://schemas.microsoft.com/office/drawing/2014/main" xmlns="" id="{2A2975D9-42E7-4455-BFA5-AE8EFE6DAED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30805" y="1204910"/>
            <a:ext cx="5524500" cy="4448175"/>
          </a:xfrm>
          <a:prstGeom prst="rect">
            <a:avLst/>
          </a:prstGeom>
        </p:spPr>
      </p:pic>
      <p:pic>
        <p:nvPicPr>
          <p:cNvPr id="6" name="Picture 5">
            <a:extLst>
              <a:ext uri="{FF2B5EF4-FFF2-40B4-BE49-F238E27FC236}">
                <a16:creationId xmlns:a16="http://schemas.microsoft.com/office/drawing/2014/main" xmlns="" id="{864E3B55-E609-4D6D-9E66-1D47237205F5}"/>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36697" y="1204911"/>
            <a:ext cx="5524500" cy="4448175"/>
          </a:xfrm>
          <a:prstGeom prst="rect">
            <a:avLst/>
          </a:prstGeom>
        </p:spPr>
      </p:pic>
      <p:sp>
        <p:nvSpPr>
          <p:cNvPr id="5" name="Title 1">
            <a:extLst>
              <a:ext uri="{FF2B5EF4-FFF2-40B4-BE49-F238E27FC236}">
                <a16:creationId xmlns:a16="http://schemas.microsoft.com/office/drawing/2014/main" xmlns="" id="{15CDB108-54C3-4E54-B015-97C418315CD5}"/>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339902964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4.48</a:t>
            </a:r>
          </a:p>
        </p:txBody>
      </p:sp>
      <p:pic>
        <p:nvPicPr>
          <p:cNvPr id="3" name="Picture 2">
            <a:extLst>
              <a:ext uri="{FF2B5EF4-FFF2-40B4-BE49-F238E27FC236}">
                <a16:creationId xmlns:a16="http://schemas.microsoft.com/office/drawing/2014/main" xmlns="" id="{9F344A11-47FD-4962-94F3-00AEC72EF563}"/>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09416" y="1204912"/>
            <a:ext cx="5524500" cy="4448175"/>
          </a:xfrm>
          <a:prstGeom prst="rect">
            <a:avLst/>
          </a:prstGeom>
        </p:spPr>
      </p:pic>
      <p:pic>
        <p:nvPicPr>
          <p:cNvPr id="6" name="Picture 5">
            <a:extLst>
              <a:ext uri="{FF2B5EF4-FFF2-40B4-BE49-F238E27FC236}">
                <a16:creationId xmlns:a16="http://schemas.microsoft.com/office/drawing/2014/main" xmlns="" id="{0AD9D9A4-9289-4F40-9DFC-CF3439B4E6EB}"/>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58086" y="1204912"/>
            <a:ext cx="5524500" cy="4448175"/>
          </a:xfrm>
          <a:prstGeom prst="rect">
            <a:avLst/>
          </a:prstGeom>
        </p:spPr>
      </p:pic>
      <p:sp>
        <p:nvSpPr>
          <p:cNvPr id="5" name="Title 1">
            <a:extLst>
              <a:ext uri="{FF2B5EF4-FFF2-40B4-BE49-F238E27FC236}">
                <a16:creationId xmlns:a16="http://schemas.microsoft.com/office/drawing/2014/main" xmlns="" id="{8D5D2A4F-BB90-4ABD-B200-5919286A054B}"/>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413908157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4.49</a:t>
            </a:r>
          </a:p>
        </p:txBody>
      </p:sp>
      <p:pic>
        <p:nvPicPr>
          <p:cNvPr id="3" name="Picture 2">
            <a:extLst>
              <a:ext uri="{FF2B5EF4-FFF2-40B4-BE49-F238E27FC236}">
                <a16:creationId xmlns:a16="http://schemas.microsoft.com/office/drawing/2014/main" xmlns="" id="{4D70ABEA-3635-455E-A4A3-940156C34AB6}"/>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850688" y="1448772"/>
            <a:ext cx="5524500" cy="4448175"/>
          </a:xfrm>
          <a:prstGeom prst="rect">
            <a:avLst/>
          </a:prstGeom>
        </p:spPr>
      </p:pic>
      <p:sp>
        <p:nvSpPr>
          <p:cNvPr id="5" name="Title 1">
            <a:extLst>
              <a:ext uri="{FF2B5EF4-FFF2-40B4-BE49-F238E27FC236}">
                <a16:creationId xmlns:a16="http://schemas.microsoft.com/office/drawing/2014/main" xmlns="" id="{EFE79FD1-ABC9-4CBE-B09B-6E33AFF4D8B7}"/>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87613354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xmlns="" id="{90C886E6-26C5-41A0-A362-B580678985A5}"/>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9910" r="2582"/>
          <a:stretch/>
        </p:blipFill>
        <p:spPr>
          <a:xfrm>
            <a:off x="125443" y="1192374"/>
            <a:ext cx="5374500" cy="5219700"/>
          </a:xfrm>
          <a:prstGeom prst="rect">
            <a:avLst/>
          </a:prstGeom>
        </p:spPr>
      </p:pic>
      <p:pic>
        <p:nvPicPr>
          <p:cNvPr id="11" name="Picture 10">
            <a:extLst>
              <a:ext uri="{FF2B5EF4-FFF2-40B4-BE49-F238E27FC236}">
                <a16:creationId xmlns:a16="http://schemas.microsoft.com/office/drawing/2014/main" xmlns="" id="{84320863-209A-4896-A67E-0048978E1CE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83846" y="1192374"/>
            <a:ext cx="6482711" cy="5219700"/>
          </a:xfrm>
          <a:prstGeom prst="rect">
            <a:avLst/>
          </a:prstGeom>
        </p:spPr>
      </p:pic>
      <p:pic>
        <p:nvPicPr>
          <p:cNvPr id="12" name="Picture 11">
            <a:extLst>
              <a:ext uri="{FF2B5EF4-FFF2-40B4-BE49-F238E27FC236}">
                <a16:creationId xmlns:a16="http://schemas.microsoft.com/office/drawing/2014/main" xmlns="" id="{4BD1ECEB-2D77-47FA-B578-806C52595EE6}"/>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83845" y="1192374"/>
            <a:ext cx="6432437" cy="5179221"/>
          </a:xfrm>
          <a:prstGeom prst="rect">
            <a:avLst/>
          </a:prstGeom>
        </p:spPr>
      </p:pic>
      <p:sp>
        <p:nvSpPr>
          <p:cNvPr id="9" name="TextBox 8">
            <a:extLst>
              <a:ext uri="{FF2B5EF4-FFF2-40B4-BE49-F238E27FC236}">
                <a16:creationId xmlns:a16="http://schemas.microsoft.com/office/drawing/2014/main" xmlns="" id="{2C4BB9FB-77EF-466B-8495-E0A40477EE5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4.50</a:t>
            </a:r>
          </a:p>
        </p:txBody>
      </p:sp>
      <p:sp>
        <p:nvSpPr>
          <p:cNvPr id="6" name="Title 1">
            <a:extLst>
              <a:ext uri="{FF2B5EF4-FFF2-40B4-BE49-F238E27FC236}">
                <a16:creationId xmlns:a16="http://schemas.microsoft.com/office/drawing/2014/main" xmlns="" id="{7D9030E3-926D-42DD-86CE-590EE4C145F6}"/>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1.12in x 1.65mm</a:t>
            </a:r>
          </a:p>
        </p:txBody>
      </p:sp>
    </p:spTree>
    <p:extLst>
      <p:ext uri="{BB962C8B-B14F-4D97-AF65-F5344CB8AC3E}">
        <p14:creationId xmlns:p14="http://schemas.microsoft.com/office/powerpoint/2010/main" xmlns="" val="344403738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4.51</a:t>
            </a:r>
          </a:p>
        </p:txBody>
      </p:sp>
      <p:pic>
        <p:nvPicPr>
          <p:cNvPr id="3" name="Picture 2">
            <a:extLst>
              <a:ext uri="{FF2B5EF4-FFF2-40B4-BE49-F238E27FC236}">
                <a16:creationId xmlns:a16="http://schemas.microsoft.com/office/drawing/2014/main" xmlns="" id="{93F5EFA7-91EE-4589-AD67-B13093534A7E}"/>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24111" y="1204911"/>
            <a:ext cx="5524500" cy="4448175"/>
          </a:xfrm>
          <a:prstGeom prst="rect">
            <a:avLst/>
          </a:prstGeom>
        </p:spPr>
      </p:pic>
      <p:pic>
        <p:nvPicPr>
          <p:cNvPr id="6" name="Picture 5">
            <a:extLst>
              <a:ext uri="{FF2B5EF4-FFF2-40B4-BE49-F238E27FC236}">
                <a16:creationId xmlns:a16="http://schemas.microsoft.com/office/drawing/2014/main" xmlns="" id="{1785D05B-C3E5-4C2E-BDB9-B6FBC21F0B7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43391" y="1204911"/>
            <a:ext cx="5524500" cy="4448175"/>
          </a:xfrm>
          <a:prstGeom prst="rect">
            <a:avLst/>
          </a:prstGeom>
        </p:spPr>
      </p:pic>
      <p:sp>
        <p:nvSpPr>
          <p:cNvPr id="5" name="Title 1">
            <a:extLst>
              <a:ext uri="{FF2B5EF4-FFF2-40B4-BE49-F238E27FC236}">
                <a16:creationId xmlns:a16="http://schemas.microsoft.com/office/drawing/2014/main" xmlns="" id="{91871C6F-3ED2-4453-B4F5-6A625FC9FD92}"/>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141479541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4.52</a:t>
            </a:r>
          </a:p>
        </p:txBody>
      </p:sp>
      <p:pic>
        <p:nvPicPr>
          <p:cNvPr id="3" name="Picture 2">
            <a:extLst>
              <a:ext uri="{FF2B5EF4-FFF2-40B4-BE49-F238E27FC236}">
                <a16:creationId xmlns:a16="http://schemas.microsoft.com/office/drawing/2014/main" xmlns="" id="{FBE4E9CF-3336-4469-8D8F-DD07DE22B077}"/>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97448" y="1204912"/>
            <a:ext cx="5524500" cy="4448175"/>
          </a:xfrm>
          <a:prstGeom prst="rect">
            <a:avLst/>
          </a:prstGeom>
        </p:spPr>
      </p:pic>
      <p:pic>
        <p:nvPicPr>
          <p:cNvPr id="6" name="Picture 5">
            <a:extLst>
              <a:ext uri="{FF2B5EF4-FFF2-40B4-BE49-F238E27FC236}">
                <a16:creationId xmlns:a16="http://schemas.microsoft.com/office/drawing/2014/main" xmlns="" id="{EB98DDDA-35FF-459A-8319-8BD811861D3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70054" y="1204911"/>
            <a:ext cx="5524500" cy="4448175"/>
          </a:xfrm>
          <a:prstGeom prst="rect">
            <a:avLst/>
          </a:prstGeom>
        </p:spPr>
      </p:pic>
      <p:sp>
        <p:nvSpPr>
          <p:cNvPr id="5" name="Title 1">
            <a:extLst>
              <a:ext uri="{FF2B5EF4-FFF2-40B4-BE49-F238E27FC236}">
                <a16:creationId xmlns:a16="http://schemas.microsoft.com/office/drawing/2014/main" xmlns="" id="{D5FF84C6-A553-4A74-8D66-18718E9B7C5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330540552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FB61B526-72AB-499C-8B1D-3084D45AFD96}"/>
              </a:ext>
            </a:extLst>
          </p:cNvPr>
          <p:cNvSpPr txBox="1"/>
          <p:nvPr/>
        </p:nvSpPr>
        <p:spPr>
          <a:xfrm>
            <a:off x="4152122" y="1716833"/>
            <a:ext cx="184731" cy="369332"/>
          </a:xfrm>
          <a:prstGeom prst="rect">
            <a:avLst/>
          </a:prstGeom>
          <a:noFill/>
        </p:spPr>
        <p:txBody>
          <a:bodyPr wrap="none" rtlCol="0">
            <a:spAutoFit/>
          </a:bodyPr>
          <a:lstStyle/>
          <a:p>
            <a:endParaRPr lang="en-IN" dirty="0"/>
          </a:p>
        </p:txBody>
      </p:sp>
      <p:sp>
        <p:nvSpPr>
          <p:cNvPr id="5" name="TextBox 4">
            <a:extLst>
              <a:ext uri="{FF2B5EF4-FFF2-40B4-BE49-F238E27FC236}">
                <a16:creationId xmlns:a16="http://schemas.microsoft.com/office/drawing/2014/main" xmlns="" id="{061B2A06-DFB2-4E07-B7D1-63DB65533EDC}"/>
              </a:ext>
            </a:extLst>
          </p:cNvPr>
          <p:cNvSpPr txBox="1"/>
          <p:nvPr/>
        </p:nvSpPr>
        <p:spPr>
          <a:xfrm>
            <a:off x="699795" y="1269479"/>
            <a:ext cx="8481527" cy="4524315"/>
          </a:xfrm>
          <a:prstGeom prst="rect">
            <a:avLst/>
          </a:prstGeom>
          <a:noFill/>
        </p:spPr>
        <p:txBody>
          <a:bodyPr wrap="square" rtlCol="0">
            <a:spAutoFit/>
          </a:bodyPr>
          <a:lstStyle/>
          <a:p>
            <a:endParaRPr lang="en-IN" dirty="0"/>
          </a:p>
          <a:p>
            <a:r>
              <a:rPr lang="en-IN" b="1" dirty="0"/>
              <a:t>Assumption &amp; Considerations</a:t>
            </a:r>
            <a:r>
              <a:rPr lang="en-IN" dirty="0"/>
              <a:t>: </a:t>
            </a:r>
          </a:p>
          <a:p>
            <a:r>
              <a:rPr lang="en-US" dirty="0"/>
              <a:t>Following assumptions &amp; consideration were made.</a:t>
            </a:r>
          </a:p>
          <a:p>
            <a:r>
              <a:rPr lang="en-US" dirty="0"/>
              <a:t>Frame was fixed for the analysis of suspension mounting points</a:t>
            </a:r>
          </a:p>
          <a:p>
            <a:endParaRPr lang="en-IN" b="1" dirty="0"/>
          </a:p>
          <a:p>
            <a:r>
              <a:rPr lang="en-IN" b="1" dirty="0"/>
              <a:t>Calculation of Forces: </a:t>
            </a:r>
            <a:endParaRPr lang="en-IN" dirty="0"/>
          </a:p>
          <a:p>
            <a:r>
              <a:rPr lang="en-US" dirty="0"/>
              <a:t>Max bump size=3.5in=8.89cm </a:t>
            </a:r>
          </a:p>
          <a:p>
            <a:r>
              <a:rPr lang="en-US" dirty="0"/>
              <a:t>v=√(2gh)=1.32 m/s </a:t>
            </a:r>
          </a:p>
          <a:p>
            <a:r>
              <a:rPr lang="en-IN" dirty="0"/>
              <a:t>collision time=.54 s </a:t>
            </a:r>
          </a:p>
          <a:p>
            <a:r>
              <a:rPr lang="en-IN" dirty="0"/>
              <a:t>Conservation of momentum </a:t>
            </a:r>
          </a:p>
          <a:p>
            <a:r>
              <a:rPr lang="en-IN" dirty="0"/>
              <a:t>mv=-mv’ </a:t>
            </a:r>
          </a:p>
          <a:p>
            <a:r>
              <a:rPr lang="en-IN" dirty="0"/>
              <a:t>v’=-v </a:t>
            </a:r>
          </a:p>
          <a:p>
            <a:r>
              <a:rPr lang="de-DE" dirty="0"/>
              <a:t>Change in momentum mv-(-mv) </a:t>
            </a:r>
          </a:p>
          <a:p>
            <a:r>
              <a:rPr lang="en-US" dirty="0"/>
              <a:t>F(bump force)=2mv/.54=2*245*1.32/.54 </a:t>
            </a:r>
          </a:p>
          <a:p>
            <a:r>
              <a:rPr lang="en-IN" dirty="0"/>
              <a:t>= 1197.77 N </a:t>
            </a:r>
          </a:p>
          <a:p>
            <a:r>
              <a:rPr lang="en-IN" dirty="0"/>
              <a:t>≈1500N </a:t>
            </a:r>
          </a:p>
        </p:txBody>
      </p:sp>
      <p:sp>
        <p:nvSpPr>
          <p:cNvPr id="6" name="Title 1">
            <a:extLst>
              <a:ext uri="{FF2B5EF4-FFF2-40B4-BE49-F238E27FC236}">
                <a16:creationId xmlns:a16="http://schemas.microsoft.com/office/drawing/2014/main" xmlns="" id="{7BF96EB5-ADDF-4EC8-9748-A94B08FD2161}"/>
              </a:ext>
            </a:extLst>
          </p:cNvPr>
          <p:cNvSpPr>
            <a:spLocks noGrp="1"/>
          </p:cNvSpPr>
          <p:nvPr>
            <p:ph type="title"/>
          </p:nvPr>
        </p:nvSpPr>
        <p:spPr>
          <a:xfrm>
            <a:off x="2193966" y="72570"/>
            <a:ext cx="7574148" cy="682171"/>
          </a:xfrm>
        </p:spPr>
        <p:txBody>
          <a:bodyPr>
            <a:normAutofit/>
          </a:bodyPr>
          <a:lstStyle/>
          <a:p>
            <a:pPr algn="ctr"/>
            <a:r>
              <a:rPr lang="en-IN" sz="2800" b="1" dirty="0">
                <a:latin typeface="+mn-lt"/>
              </a:rPr>
              <a:t>Suspension Mounting Points</a:t>
            </a:r>
          </a:p>
        </p:txBody>
      </p:sp>
      <p:sp>
        <p:nvSpPr>
          <p:cNvPr id="7" name="TextBox 6">
            <a:extLst>
              <a:ext uri="{FF2B5EF4-FFF2-40B4-BE49-F238E27FC236}">
                <a16:creationId xmlns:a16="http://schemas.microsoft.com/office/drawing/2014/main" xmlns="" id="{BB2E3644-D7A3-4792-8759-E0DC4173517B}"/>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2.6</a:t>
            </a:r>
          </a:p>
        </p:txBody>
      </p:sp>
    </p:spTree>
    <p:extLst>
      <p:ext uri="{BB962C8B-B14F-4D97-AF65-F5344CB8AC3E}">
        <p14:creationId xmlns:p14="http://schemas.microsoft.com/office/powerpoint/2010/main" xmlns="" val="27248829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4.53</a:t>
            </a:r>
          </a:p>
        </p:txBody>
      </p:sp>
      <p:pic>
        <p:nvPicPr>
          <p:cNvPr id="3" name="Picture 2">
            <a:extLst>
              <a:ext uri="{FF2B5EF4-FFF2-40B4-BE49-F238E27FC236}">
                <a16:creationId xmlns:a16="http://schemas.microsoft.com/office/drawing/2014/main" xmlns="" id="{C5953F8B-EA72-4A6D-8B19-B2CFDEA8261B}"/>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800484" y="1495689"/>
            <a:ext cx="5524500" cy="4448175"/>
          </a:xfrm>
          <a:prstGeom prst="rect">
            <a:avLst/>
          </a:prstGeom>
        </p:spPr>
      </p:pic>
      <p:sp>
        <p:nvSpPr>
          <p:cNvPr id="5" name="Title 1">
            <a:extLst>
              <a:ext uri="{FF2B5EF4-FFF2-40B4-BE49-F238E27FC236}">
                <a16:creationId xmlns:a16="http://schemas.microsoft.com/office/drawing/2014/main" xmlns="" id="{8ED5F93B-DFE0-439A-95C4-3DEABDB0A423}"/>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BATTERY MOUNTING</a:t>
            </a:r>
            <a:endParaRPr lang="en-IN" sz="2800" b="1" dirty="0">
              <a:latin typeface="+mn-lt"/>
            </a:endParaRPr>
          </a:p>
        </p:txBody>
      </p:sp>
    </p:spTree>
    <p:extLst>
      <p:ext uri="{BB962C8B-B14F-4D97-AF65-F5344CB8AC3E}">
        <p14:creationId xmlns:p14="http://schemas.microsoft.com/office/powerpoint/2010/main" xmlns="" val="94789388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6A4AF0CC-00A1-460E-B3E8-A6BBCB6EEB9C}"/>
              </a:ext>
            </a:extLst>
          </p:cNvPr>
          <p:cNvSpPr/>
          <p:nvPr/>
        </p:nvSpPr>
        <p:spPr>
          <a:xfrm>
            <a:off x="407831"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Iteration-1</a:t>
            </a:r>
            <a:endParaRPr lang="en-IN" dirty="0"/>
          </a:p>
          <a:p>
            <a:pPr algn="ctr"/>
            <a:r>
              <a:rPr lang="en-IN" dirty="0"/>
              <a:t>Design Picture </a:t>
            </a:r>
          </a:p>
        </p:txBody>
      </p:sp>
      <p:graphicFrame>
        <p:nvGraphicFramePr>
          <p:cNvPr id="6" name="Table 5">
            <a:extLst>
              <a:ext uri="{FF2B5EF4-FFF2-40B4-BE49-F238E27FC236}">
                <a16:creationId xmlns:a16="http://schemas.microsoft.com/office/drawing/2014/main" xmlns="" id="{80AF881A-B916-4BFB-965B-994EE55CA197}"/>
              </a:ext>
            </a:extLst>
          </p:cNvPr>
          <p:cNvGraphicFramePr>
            <a:graphicFrameLocks noGrp="1"/>
          </p:cNvGraphicFramePr>
          <p:nvPr>
            <p:extLst>
              <p:ext uri="{D42A27DB-BD31-4B8C-83A1-F6EECF244321}">
                <p14:modId xmlns:p14="http://schemas.microsoft.com/office/powerpoint/2010/main" xmlns="" val="4093886836"/>
              </p:ext>
            </p:extLst>
          </p:nvPr>
        </p:nvGraphicFramePr>
        <p:xfrm>
          <a:off x="407831" y="3955433"/>
          <a:ext cx="11291930" cy="1833880"/>
        </p:xfrm>
        <a:graphic>
          <a:graphicData uri="http://schemas.openxmlformats.org/drawingml/2006/table">
            <a:tbl>
              <a:tblPr firstRow="1" bandRow="1">
                <a:tableStyleId>{5940675A-B579-460E-94D1-54222C63F5DA}</a:tableStyleId>
              </a:tblPr>
              <a:tblGrid>
                <a:gridCol w="1435036">
                  <a:extLst>
                    <a:ext uri="{9D8B030D-6E8A-4147-A177-3AD203B41FA5}">
                      <a16:colId xmlns:a16="http://schemas.microsoft.com/office/drawing/2014/main" xmlns="" val="505214032"/>
                    </a:ext>
                  </a:extLst>
                </a:gridCol>
                <a:gridCol w="2236763">
                  <a:extLst>
                    <a:ext uri="{9D8B030D-6E8A-4147-A177-3AD203B41FA5}">
                      <a16:colId xmlns:a16="http://schemas.microsoft.com/office/drawing/2014/main" xmlns="" val="2005749428"/>
                    </a:ext>
                  </a:extLst>
                </a:gridCol>
                <a:gridCol w="3103359">
                  <a:extLst>
                    <a:ext uri="{9D8B030D-6E8A-4147-A177-3AD203B41FA5}">
                      <a16:colId xmlns:a16="http://schemas.microsoft.com/office/drawing/2014/main" xmlns="" val="93896119"/>
                    </a:ext>
                  </a:extLst>
                </a:gridCol>
                <a:gridCol w="2258386">
                  <a:extLst>
                    <a:ext uri="{9D8B030D-6E8A-4147-A177-3AD203B41FA5}">
                      <a16:colId xmlns:a16="http://schemas.microsoft.com/office/drawing/2014/main" xmlns="" val="3012759357"/>
                    </a:ext>
                  </a:extLst>
                </a:gridCol>
                <a:gridCol w="2258386">
                  <a:extLst>
                    <a:ext uri="{9D8B030D-6E8A-4147-A177-3AD203B41FA5}">
                      <a16:colId xmlns:a16="http://schemas.microsoft.com/office/drawing/2014/main" xmlns="" val="3740301639"/>
                    </a:ext>
                  </a:extLst>
                </a:gridCol>
              </a:tblGrid>
              <a:tr h="370840">
                <a:tc>
                  <a:txBody>
                    <a:bodyPr/>
                    <a:lstStyle/>
                    <a:p>
                      <a:pPr algn="ctr"/>
                      <a:r>
                        <a:rPr lang="en-IN" sz="1600" b="1" dirty="0"/>
                        <a:t>Iterations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Max Stress (Target)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Max Deformation(Target)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Min FOS(Target)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Acceptability (Yes/No)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795886202"/>
                  </a:ext>
                </a:extLst>
              </a:tr>
              <a:tr h="288000">
                <a:tc>
                  <a:txBody>
                    <a:bodyPr/>
                    <a:lstStyle/>
                    <a:p>
                      <a:pPr algn="ctr"/>
                      <a:r>
                        <a:rPr lang="en-IN"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18.18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0.38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017763364"/>
                  </a:ext>
                </a:extLst>
              </a:tr>
              <a:tr h="288000">
                <a:tc>
                  <a:txBody>
                    <a:bodyPr/>
                    <a:lstStyle/>
                    <a:p>
                      <a:pPr algn="ctr"/>
                      <a:r>
                        <a:rPr lang="en-IN"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6.79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0.03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54904613"/>
                  </a:ext>
                </a:extLst>
              </a:tr>
              <a:tr h="288000">
                <a:tc>
                  <a:txBody>
                    <a:bodyPr/>
                    <a:lstStyle/>
                    <a:p>
                      <a:pPr algn="ctr"/>
                      <a:r>
                        <a:rPr lang="en-IN"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6.79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0.03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629866164"/>
                  </a:ext>
                </a:extLst>
              </a:tr>
              <a:tr h="288000">
                <a:tc>
                  <a:txBody>
                    <a:bodyPr/>
                    <a:lstStyle/>
                    <a:p>
                      <a:pPr algn="ctr"/>
                      <a:r>
                        <a:rPr lang="en-IN"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6.11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0.02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754628592"/>
                  </a:ext>
                </a:extLst>
              </a:tr>
            </a:tbl>
          </a:graphicData>
        </a:graphic>
      </p:graphicFrame>
      <p:sp>
        <p:nvSpPr>
          <p:cNvPr id="10" name="Rectangle 9">
            <a:extLst>
              <a:ext uri="{FF2B5EF4-FFF2-40B4-BE49-F238E27FC236}">
                <a16:creationId xmlns:a16="http://schemas.microsoft.com/office/drawing/2014/main" xmlns="" id="{045D5D3C-88FF-445D-9F8E-38942848CDEB}"/>
              </a:ext>
            </a:extLst>
          </p:cNvPr>
          <p:cNvSpPr/>
          <p:nvPr/>
        </p:nvSpPr>
        <p:spPr>
          <a:xfrm>
            <a:off x="3300437"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Iteration-2</a:t>
            </a:r>
            <a:endParaRPr lang="en-IN" dirty="0"/>
          </a:p>
          <a:p>
            <a:pPr algn="ctr"/>
            <a:r>
              <a:rPr lang="en-IN" dirty="0"/>
              <a:t>Design Picture </a:t>
            </a:r>
          </a:p>
        </p:txBody>
      </p:sp>
      <p:sp>
        <p:nvSpPr>
          <p:cNvPr id="11" name="Rectangle 10">
            <a:extLst>
              <a:ext uri="{FF2B5EF4-FFF2-40B4-BE49-F238E27FC236}">
                <a16:creationId xmlns:a16="http://schemas.microsoft.com/office/drawing/2014/main" xmlns="" id="{AAA6D535-051F-44A0-B72B-114B9C96294E}"/>
              </a:ext>
            </a:extLst>
          </p:cNvPr>
          <p:cNvSpPr/>
          <p:nvPr/>
        </p:nvSpPr>
        <p:spPr>
          <a:xfrm>
            <a:off x="6193043"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Iteration-3</a:t>
            </a:r>
            <a:endParaRPr lang="en-IN" dirty="0"/>
          </a:p>
          <a:p>
            <a:pPr algn="ctr"/>
            <a:r>
              <a:rPr lang="en-IN" dirty="0"/>
              <a:t>Design Picture </a:t>
            </a:r>
          </a:p>
        </p:txBody>
      </p:sp>
      <p:sp>
        <p:nvSpPr>
          <p:cNvPr id="12" name="Rectangle 11">
            <a:extLst>
              <a:ext uri="{FF2B5EF4-FFF2-40B4-BE49-F238E27FC236}">
                <a16:creationId xmlns:a16="http://schemas.microsoft.com/office/drawing/2014/main" xmlns="" id="{C92EEBD0-1C03-4B61-9AAB-21440A58EFDE}"/>
              </a:ext>
            </a:extLst>
          </p:cNvPr>
          <p:cNvSpPr/>
          <p:nvPr/>
        </p:nvSpPr>
        <p:spPr>
          <a:xfrm>
            <a:off x="9085649"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Iteration-4</a:t>
            </a:r>
            <a:endParaRPr lang="en-IN" dirty="0"/>
          </a:p>
          <a:p>
            <a:pPr algn="ctr"/>
            <a:r>
              <a:rPr lang="en-IN" dirty="0"/>
              <a:t>Design Picture </a:t>
            </a:r>
          </a:p>
        </p:txBody>
      </p:sp>
      <p:sp>
        <p:nvSpPr>
          <p:cNvPr id="16" name="TextBox 15">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4.54</a:t>
            </a:r>
          </a:p>
        </p:txBody>
      </p:sp>
      <p:sp>
        <p:nvSpPr>
          <p:cNvPr id="18" name="Rectangle 17">
            <a:extLst>
              <a:ext uri="{FF2B5EF4-FFF2-40B4-BE49-F238E27FC236}">
                <a16:creationId xmlns:a16="http://schemas.microsoft.com/office/drawing/2014/main" xmlns="" id="{C22D5902-D4FF-4C2F-BD74-0B09634E5EEB}"/>
              </a:ext>
            </a:extLst>
          </p:cNvPr>
          <p:cNvSpPr/>
          <p:nvPr/>
        </p:nvSpPr>
        <p:spPr>
          <a:xfrm>
            <a:off x="407831" y="5916644"/>
            <a:ext cx="10860391" cy="902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Justification : The weight of battery is not very high therefore no material undergoes a high stress thus each one them are acceptable.</a:t>
            </a:r>
            <a:endParaRPr lang="en-IN" dirty="0"/>
          </a:p>
        </p:txBody>
      </p:sp>
      <p:sp>
        <p:nvSpPr>
          <p:cNvPr id="15" name="Title 1">
            <a:extLst>
              <a:ext uri="{FF2B5EF4-FFF2-40B4-BE49-F238E27FC236}">
                <a16:creationId xmlns:a16="http://schemas.microsoft.com/office/drawing/2014/main" xmlns="" id="{09E5D27F-52B1-4923-BD78-7F12C4A6C803}"/>
              </a:ext>
            </a:extLst>
          </p:cNvPr>
          <p:cNvSpPr txBox="1">
            <a:spLocks/>
          </p:cNvSpPr>
          <p:nvPr/>
        </p:nvSpPr>
        <p:spPr>
          <a:xfrm>
            <a:off x="2193966" y="1451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Hard Points</a:t>
            </a:r>
          </a:p>
        </p:txBody>
      </p:sp>
      <p:sp>
        <p:nvSpPr>
          <p:cNvPr id="3" name="TextBox 2"/>
          <p:cNvSpPr txBox="1"/>
          <p:nvPr/>
        </p:nvSpPr>
        <p:spPr>
          <a:xfrm>
            <a:off x="2656114" y="624115"/>
            <a:ext cx="6705600" cy="338554"/>
          </a:xfrm>
          <a:prstGeom prst="rect">
            <a:avLst/>
          </a:prstGeom>
          <a:noFill/>
        </p:spPr>
        <p:txBody>
          <a:bodyPr wrap="square" rtlCol="0">
            <a:spAutoFit/>
          </a:bodyPr>
          <a:lstStyle/>
          <a:p>
            <a:pPr algn="ctr"/>
            <a:r>
              <a:rPr lang="en-IN" sz="1600" b="1" dirty="0"/>
              <a:t>Location-3: Battery Mounting</a:t>
            </a:r>
          </a:p>
        </p:txBody>
      </p:sp>
      <p:pic>
        <p:nvPicPr>
          <p:cNvPr id="17" name="Picture 16">
            <a:extLst>
              <a:ext uri="{FF2B5EF4-FFF2-40B4-BE49-F238E27FC236}">
                <a16:creationId xmlns:a16="http://schemas.microsoft.com/office/drawing/2014/main" xmlns="" id="{DAB04FA8-1CFF-45AF-BAEF-0E749A626C71}"/>
              </a:ext>
            </a:extLst>
          </p:cNvPr>
          <p:cNvPicPr>
            <a:picLocks noChangeAspect="1"/>
          </p:cNvPicPr>
          <p:nvPr/>
        </p:nvPicPr>
        <p:blipFill rotWithShape="1">
          <a:blip r:embed="rId2" cstate="print">
            <a:extLst>
              <a:ext uri="{28A0092B-C50C-407E-A947-70E740481C1C}">
                <a14:useLocalDpi xmlns:a14="http://schemas.microsoft.com/office/drawing/2010/main" xmlns="" val="0"/>
              </a:ext>
            </a:extLst>
          </a:blip>
          <a:srcRect l="9539" r="2347" b="2004"/>
          <a:stretch/>
        </p:blipFill>
        <p:spPr>
          <a:xfrm>
            <a:off x="9399612" y="992922"/>
            <a:ext cx="1983576" cy="1874850"/>
          </a:xfrm>
          <a:prstGeom prst="rect">
            <a:avLst/>
          </a:prstGeom>
        </p:spPr>
      </p:pic>
      <p:pic>
        <p:nvPicPr>
          <p:cNvPr id="19" name="Picture 18">
            <a:extLst>
              <a:ext uri="{FF2B5EF4-FFF2-40B4-BE49-F238E27FC236}">
                <a16:creationId xmlns:a16="http://schemas.microsoft.com/office/drawing/2014/main" xmlns="" id="{EAE6F1C8-B02D-43CE-B168-8B94F66353E8}"/>
              </a:ext>
            </a:extLst>
          </p:cNvPr>
          <p:cNvPicPr>
            <a:picLocks noChangeAspect="1"/>
          </p:cNvPicPr>
          <p:nvPr/>
        </p:nvPicPr>
        <p:blipFill rotWithShape="1">
          <a:blip r:embed="rId3" cstate="print">
            <a:extLst>
              <a:ext uri="{28A0092B-C50C-407E-A947-70E740481C1C}">
                <a14:useLocalDpi xmlns:a14="http://schemas.microsoft.com/office/drawing/2010/main" xmlns="" val="0"/>
              </a:ext>
            </a:extLst>
          </a:blip>
          <a:srcRect l="19180" t="3389" r="6172" b="3396"/>
          <a:stretch/>
        </p:blipFill>
        <p:spPr>
          <a:xfrm>
            <a:off x="6507006" y="996561"/>
            <a:ext cx="1908616" cy="1858245"/>
          </a:xfrm>
          <a:prstGeom prst="rect">
            <a:avLst/>
          </a:prstGeom>
        </p:spPr>
      </p:pic>
      <p:pic>
        <p:nvPicPr>
          <p:cNvPr id="20" name="Picture 19">
            <a:extLst>
              <a:ext uri="{FF2B5EF4-FFF2-40B4-BE49-F238E27FC236}">
                <a16:creationId xmlns:a16="http://schemas.microsoft.com/office/drawing/2014/main" xmlns="" id="{F8CD396C-EA77-4BAD-83A5-4BECF45B52EE}"/>
              </a:ext>
            </a:extLst>
          </p:cNvPr>
          <p:cNvPicPr>
            <a:picLocks noChangeAspect="1"/>
          </p:cNvPicPr>
          <p:nvPr/>
        </p:nvPicPr>
        <p:blipFill rotWithShape="1">
          <a:blip r:embed="rId4" cstate="print">
            <a:extLst>
              <a:ext uri="{28A0092B-C50C-407E-A947-70E740481C1C}">
                <a14:useLocalDpi xmlns:a14="http://schemas.microsoft.com/office/drawing/2010/main" xmlns="" val="0"/>
              </a:ext>
            </a:extLst>
          </a:blip>
          <a:srcRect l="19965" t="3052" r="6172" b="3396"/>
          <a:stretch/>
        </p:blipFill>
        <p:spPr>
          <a:xfrm>
            <a:off x="3608888" y="1004194"/>
            <a:ext cx="1914127" cy="1890223"/>
          </a:xfrm>
          <a:prstGeom prst="rect">
            <a:avLst/>
          </a:prstGeom>
        </p:spPr>
      </p:pic>
      <p:pic>
        <p:nvPicPr>
          <p:cNvPr id="21" name="Picture 20">
            <a:extLst>
              <a:ext uri="{FF2B5EF4-FFF2-40B4-BE49-F238E27FC236}">
                <a16:creationId xmlns:a16="http://schemas.microsoft.com/office/drawing/2014/main" xmlns="" id="{92ACAA73-B73B-410C-9D54-A780482E1546}"/>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l="13203" t="1526" r="3393" b="3074"/>
          <a:stretch/>
        </p:blipFill>
        <p:spPr>
          <a:xfrm>
            <a:off x="695788" y="1004193"/>
            <a:ext cx="1929110" cy="1872891"/>
          </a:xfrm>
          <a:prstGeom prst="rect">
            <a:avLst/>
          </a:prstGeom>
        </p:spPr>
      </p:pic>
      <p:sp>
        <p:nvSpPr>
          <p:cNvPr id="22" name="Rectangle 21">
            <a:extLst>
              <a:ext uri="{FF2B5EF4-FFF2-40B4-BE49-F238E27FC236}">
                <a16:creationId xmlns:a16="http://schemas.microsoft.com/office/drawing/2014/main" xmlns="" id="{52C44ACB-814A-41C5-9796-944DEE01B1D7}"/>
              </a:ext>
            </a:extLst>
          </p:cNvPr>
          <p:cNvSpPr/>
          <p:nvPr/>
        </p:nvSpPr>
        <p:spPr>
          <a:xfrm>
            <a:off x="407831" y="2965588"/>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1018,1inx0.84inx2mm</a:t>
            </a:r>
          </a:p>
        </p:txBody>
      </p:sp>
      <p:sp>
        <p:nvSpPr>
          <p:cNvPr id="23" name="Rectangle 22">
            <a:extLst>
              <a:ext uri="{FF2B5EF4-FFF2-40B4-BE49-F238E27FC236}">
                <a16:creationId xmlns:a16="http://schemas.microsoft.com/office/drawing/2014/main" xmlns="" id="{B463DBE0-3DFF-4202-95D7-A8569B47DF52}"/>
              </a:ext>
            </a:extLst>
          </p:cNvPr>
          <p:cNvSpPr/>
          <p:nvPr/>
        </p:nvSpPr>
        <p:spPr>
          <a:xfrm>
            <a:off x="3283760" y="2965588"/>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1018,1.25inx1.13inx1.5mm</a:t>
            </a:r>
          </a:p>
        </p:txBody>
      </p:sp>
      <p:sp>
        <p:nvSpPr>
          <p:cNvPr id="24" name="Rectangle 23">
            <a:extLst>
              <a:ext uri="{FF2B5EF4-FFF2-40B4-BE49-F238E27FC236}">
                <a16:creationId xmlns:a16="http://schemas.microsoft.com/office/drawing/2014/main" xmlns="" id="{CBD46B97-14EB-4056-BCC3-AB19C6F2BB95}"/>
              </a:ext>
            </a:extLst>
          </p:cNvPr>
          <p:cNvSpPr/>
          <p:nvPr/>
        </p:nvSpPr>
        <p:spPr>
          <a:xfrm>
            <a:off x="6193043" y="2997045"/>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4130,1.25inx1.13inx1.5mm</a:t>
            </a:r>
          </a:p>
        </p:txBody>
      </p:sp>
      <p:sp>
        <p:nvSpPr>
          <p:cNvPr id="25" name="Rectangle 24">
            <a:extLst>
              <a:ext uri="{FF2B5EF4-FFF2-40B4-BE49-F238E27FC236}">
                <a16:creationId xmlns:a16="http://schemas.microsoft.com/office/drawing/2014/main" xmlns="" id="{21820C5C-E9C7-4FB1-BBBA-866207CBB611}"/>
              </a:ext>
            </a:extLst>
          </p:cNvPr>
          <p:cNvSpPr/>
          <p:nvPr/>
        </p:nvSpPr>
        <p:spPr>
          <a:xfrm>
            <a:off x="9083039" y="2997045"/>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4130,1.25inx1.12inx1.65mm</a:t>
            </a:r>
          </a:p>
        </p:txBody>
      </p:sp>
    </p:spTree>
    <p:extLst>
      <p:ext uri="{BB962C8B-B14F-4D97-AF65-F5344CB8AC3E}">
        <p14:creationId xmlns:p14="http://schemas.microsoft.com/office/powerpoint/2010/main" xmlns="" val="373725279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4.55</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580571" y="1062486"/>
            <a:ext cx="11435712" cy="230832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Include image of FE models for different iterations for location-4.</a:t>
            </a:r>
          </a:p>
          <a:p>
            <a:pPr marL="285750" indent="-285750">
              <a:lnSpc>
                <a:spcPct val="150000"/>
              </a:lnSpc>
              <a:buFont typeface="Arial" panose="020B0604020202020204" pitchFamily="34" charset="0"/>
              <a:buChar char="•"/>
            </a:pPr>
            <a:r>
              <a:rPr lang="en-IN" sz="2400" dirty="0"/>
              <a:t>For each iteration following pictures to be included:</a:t>
            </a:r>
          </a:p>
          <a:p>
            <a:pPr marL="800100" lvl="1" indent="-342900">
              <a:lnSpc>
                <a:spcPct val="150000"/>
              </a:lnSpc>
              <a:buFont typeface="Wingdings" pitchFamily="2" charset="2"/>
              <a:buChar char="Ø"/>
            </a:pPr>
            <a:r>
              <a:rPr lang="en-IN" sz="2400" b="1" dirty="0"/>
              <a:t>Pre-processing: </a:t>
            </a:r>
            <a:r>
              <a:rPr lang="en-IN" sz="2400" dirty="0"/>
              <a:t>Meshed View, Load Distribution, Boundary Conditions</a:t>
            </a:r>
          </a:p>
          <a:p>
            <a:pPr marL="800100" lvl="1" indent="-342900">
              <a:lnSpc>
                <a:spcPct val="150000"/>
              </a:lnSpc>
              <a:buFont typeface="Wingdings" pitchFamily="2" charset="2"/>
              <a:buChar char="Ø"/>
            </a:pPr>
            <a:r>
              <a:rPr lang="en-IN" sz="2400" b="1" dirty="0"/>
              <a:t>Post-processing: </a:t>
            </a:r>
            <a:r>
              <a:rPr lang="en-IN" sz="2400" dirty="0"/>
              <a:t>view after simulation showing stress, strain, deformation and FOS. </a:t>
            </a:r>
          </a:p>
        </p:txBody>
      </p:sp>
      <p:sp>
        <p:nvSpPr>
          <p:cNvPr id="5" name="Title 1">
            <a:extLst>
              <a:ext uri="{FF2B5EF4-FFF2-40B4-BE49-F238E27FC236}">
                <a16:creationId xmlns:a16="http://schemas.microsoft.com/office/drawing/2014/main" xmlns="" id="{09E5D27F-52B1-4923-BD78-7F12C4A6C803}"/>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Hard Points</a:t>
            </a:r>
          </a:p>
        </p:txBody>
      </p:sp>
    </p:spTree>
    <p:extLst>
      <p:ext uri="{BB962C8B-B14F-4D97-AF65-F5344CB8AC3E}">
        <p14:creationId xmlns:p14="http://schemas.microsoft.com/office/powerpoint/2010/main" xmlns="" val="35561236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4AD1E78C-EBDF-468F-AAE2-EAF15176C119}"/>
              </a:ext>
            </a:extLst>
          </p:cNvPr>
          <p:cNvSpPr txBox="1"/>
          <p:nvPr/>
        </p:nvSpPr>
        <p:spPr>
          <a:xfrm>
            <a:off x="11467643" y="6353575"/>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4.56</a:t>
            </a:r>
          </a:p>
        </p:txBody>
      </p:sp>
      <p:pic>
        <p:nvPicPr>
          <p:cNvPr id="10" name="Picture 9">
            <a:extLst>
              <a:ext uri="{FF2B5EF4-FFF2-40B4-BE49-F238E27FC236}">
                <a16:creationId xmlns:a16="http://schemas.microsoft.com/office/drawing/2014/main" xmlns="" id="{1C541F2C-AAEF-4181-9592-9A1D797545A0}"/>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13439" r="3014" b="2875"/>
          <a:stretch/>
        </p:blipFill>
        <p:spPr>
          <a:xfrm>
            <a:off x="61715" y="1054913"/>
            <a:ext cx="5430416" cy="5358281"/>
          </a:xfrm>
          <a:prstGeom prst="rect">
            <a:avLst/>
          </a:prstGeom>
        </p:spPr>
      </p:pic>
      <p:pic>
        <p:nvPicPr>
          <p:cNvPr id="11" name="Picture 10">
            <a:extLst>
              <a:ext uri="{FF2B5EF4-FFF2-40B4-BE49-F238E27FC236}">
                <a16:creationId xmlns:a16="http://schemas.microsoft.com/office/drawing/2014/main" xmlns="" id="{99A892F1-8155-4913-BFC3-2F126C15FDE2}"/>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74517" y="1054913"/>
            <a:ext cx="6499658" cy="5233345"/>
          </a:xfrm>
          <a:prstGeom prst="rect">
            <a:avLst/>
          </a:prstGeom>
        </p:spPr>
      </p:pic>
      <p:pic>
        <p:nvPicPr>
          <p:cNvPr id="12" name="Picture 11">
            <a:extLst>
              <a:ext uri="{FF2B5EF4-FFF2-40B4-BE49-F238E27FC236}">
                <a16:creationId xmlns:a16="http://schemas.microsoft.com/office/drawing/2014/main" xmlns="" id="{7E1325F5-3370-47C1-B3EB-4A09ACB6AAE6}"/>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74517" y="1054913"/>
            <a:ext cx="6441766" cy="5186732"/>
          </a:xfrm>
          <a:prstGeom prst="rect">
            <a:avLst/>
          </a:prstGeom>
        </p:spPr>
      </p:pic>
      <p:sp>
        <p:nvSpPr>
          <p:cNvPr id="6" name="Title 1">
            <a:extLst>
              <a:ext uri="{FF2B5EF4-FFF2-40B4-BE49-F238E27FC236}">
                <a16:creationId xmlns:a16="http://schemas.microsoft.com/office/drawing/2014/main" xmlns="" id="{2E53DACC-83FD-475F-A681-DCA5D8FD1706}"/>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1018,1in x 0.84in x 2mm</a:t>
            </a:r>
          </a:p>
        </p:txBody>
      </p:sp>
    </p:spTree>
    <p:extLst>
      <p:ext uri="{BB962C8B-B14F-4D97-AF65-F5344CB8AC3E}">
        <p14:creationId xmlns:p14="http://schemas.microsoft.com/office/powerpoint/2010/main" xmlns="" val="336730579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4.57</a:t>
            </a:r>
          </a:p>
        </p:txBody>
      </p:sp>
      <p:pic>
        <p:nvPicPr>
          <p:cNvPr id="3" name="Picture 2">
            <a:extLst>
              <a:ext uri="{FF2B5EF4-FFF2-40B4-BE49-F238E27FC236}">
                <a16:creationId xmlns:a16="http://schemas.microsoft.com/office/drawing/2014/main" xmlns="" id="{EBFD085E-33D9-41A0-9779-648C77518E98}"/>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58795" y="1204911"/>
            <a:ext cx="5524500" cy="4448175"/>
          </a:xfrm>
          <a:prstGeom prst="rect">
            <a:avLst/>
          </a:prstGeom>
        </p:spPr>
      </p:pic>
      <p:pic>
        <p:nvPicPr>
          <p:cNvPr id="6" name="Picture 5">
            <a:extLst>
              <a:ext uri="{FF2B5EF4-FFF2-40B4-BE49-F238E27FC236}">
                <a16:creationId xmlns:a16="http://schemas.microsoft.com/office/drawing/2014/main" xmlns="" id="{243B99CB-22CE-4C45-91FF-56604BF236F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08705" y="1204911"/>
            <a:ext cx="5524500" cy="4448175"/>
          </a:xfrm>
          <a:prstGeom prst="rect">
            <a:avLst/>
          </a:prstGeom>
        </p:spPr>
      </p:pic>
      <p:sp>
        <p:nvSpPr>
          <p:cNvPr id="5" name="Title 1">
            <a:extLst>
              <a:ext uri="{FF2B5EF4-FFF2-40B4-BE49-F238E27FC236}">
                <a16:creationId xmlns:a16="http://schemas.microsoft.com/office/drawing/2014/main" xmlns="" id="{5A243E50-0D92-4A31-83CF-9D35B6BD9F31}"/>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409705021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4.58</a:t>
            </a:r>
          </a:p>
        </p:txBody>
      </p:sp>
      <p:pic>
        <p:nvPicPr>
          <p:cNvPr id="3" name="Picture 2">
            <a:extLst>
              <a:ext uri="{FF2B5EF4-FFF2-40B4-BE49-F238E27FC236}">
                <a16:creationId xmlns:a16="http://schemas.microsoft.com/office/drawing/2014/main" xmlns="" id="{EEC75926-7D19-48B4-BA9E-0CCE54F215A1}"/>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81424" y="1204912"/>
            <a:ext cx="5524500" cy="4448175"/>
          </a:xfrm>
          <a:prstGeom prst="rect">
            <a:avLst/>
          </a:prstGeom>
        </p:spPr>
      </p:pic>
      <p:pic>
        <p:nvPicPr>
          <p:cNvPr id="6" name="Picture 5">
            <a:extLst>
              <a:ext uri="{FF2B5EF4-FFF2-40B4-BE49-F238E27FC236}">
                <a16:creationId xmlns:a16="http://schemas.microsoft.com/office/drawing/2014/main" xmlns="" id="{3ECA4EE6-BFA8-4DCA-BB5D-717C22CF705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86078" y="1204911"/>
            <a:ext cx="5524500" cy="4448175"/>
          </a:xfrm>
          <a:prstGeom prst="rect">
            <a:avLst/>
          </a:prstGeom>
        </p:spPr>
      </p:pic>
      <p:sp>
        <p:nvSpPr>
          <p:cNvPr id="5" name="Title 1">
            <a:extLst>
              <a:ext uri="{FF2B5EF4-FFF2-40B4-BE49-F238E27FC236}">
                <a16:creationId xmlns:a16="http://schemas.microsoft.com/office/drawing/2014/main" xmlns="" id="{8D6F3D40-5D3A-4ABD-BEFB-FDA3964BE6E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209730299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4.59</a:t>
            </a:r>
          </a:p>
        </p:txBody>
      </p:sp>
      <p:pic>
        <p:nvPicPr>
          <p:cNvPr id="3" name="Picture 2">
            <a:extLst>
              <a:ext uri="{FF2B5EF4-FFF2-40B4-BE49-F238E27FC236}">
                <a16:creationId xmlns:a16="http://schemas.microsoft.com/office/drawing/2014/main" xmlns="" id="{5E3A56C3-6FB0-408B-802A-F2DF0C45C848}"/>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869350" y="1589835"/>
            <a:ext cx="5524500" cy="4448175"/>
          </a:xfrm>
          <a:prstGeom prst="rect">
            <a:avLst/>
          </a:prstGeom>
        </p:spPr>
      </p:pic>
      <p:sp>
        <p:nvSpPr>
          <p:cNvPr id="5" name="Title 1">
            <a:extLst>
              <a:ext uri="{FF2B5EF4-FFF2-40B4-BE49-F238E27FC236}">
                <a16:creationId xmlns:a16="http://schemas.microsoft.com/office/drawing/2014/main" xmlns="" id="{CB469401-263A-46F2-88EC-0F866F542E0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135319284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A33BFBE3-D35F-4370-B2E7-A36A6C7D2E68}"/>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4.60</a:t>
            </a:r>
          </a:p>
        </p:txBody>
      </p:sp>
      <p:pic>
        <p:nvPicPr>
          <p:cNvPr id="10" name="Picture 9">
            <a:extLst>
              <a:ext uri="{FF2B5EF4-FFF2-40B4-BE49-F238E27FC236}">
                <a16:creationId xmlns:a16="http://schemas.microsoft.com/office/drawing/2014/main" xmlns="" id="{9DA795CD-1505-46CF-AF5C-5CF0A66149A5}"/>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20097" t="3631" r="5254" b="3631"/>
          <a:stretch/>
        </p:blipFill>
        <p:spPr>
          <a:xfrm>
            <a:off x="111967" y="1054913"/>
            <a:ext cx="5318449" cy="5151576"/>
          </a:xfrm>
          <a:prstGeom prst="rect">
            <a:avLst/>
          </a:prstGeom>
        </p:spPr>
      </p:pic>
      <p:pic>
        <p:nvPicPr>
          <p:cNvPr id="11" name="Picture 10">
            <a:extLst>
              <a:ext uri="{FF2B5EF4-FFF2-40B4-BE49-F238E27FC236}">
                <a16:creationId xmlns:a16="http://schemas.microsoft.com/office/drawing/2014/main" xmlns="" id="{D4A79F0F-B8C4-458A-98B4-C6EB7EB930B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06869" y="1054913"/>
            <a:ext cx="6398991" cy="5152291"/>
          </a:xfrm>
          <a:prstGeom prst="rect">
            <a:avLst/>
          </a:prstGeom>
        </p:spPr>
      </p:pic>
      <p:pic>
        <p:nvPicPr>
          <p:cNvPr id="12" name="Picture 11">
            <a:extLst>
              <a:ext uri="{FF2B5EF4-FFF2-40B4-BE49-F238E27FC236}">
                <a16:creationId xmlns:a16="http://schemas.microsoft.com/office/drawing/2014/main" xmlns="" id="{3FF49C08-8A70-4C11-BBB4-F278F056E658}"/>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06869" y="1054913"/>
            <a:ext cx="6398990" cy="5152290"/>
          </a:xfrm>
          <a:prstGeom prst="rect">
            <a:avLst/>
          </a:prstGeom>
        </p:spPr>
      </p:pic>
      <p:sp>
        <p:nvSpPr>
          <p:cNvPr id="6" name="Title 1">
            <a:extLst>
              <a:ext uri="{FF2B5EF4-FFF2-40B4-BE49-F238E27FC236}">
                <a16:creationId xmlns:a16="http://schemas.microsoft.com/office/drawing/2014/main" xmlns="" id="{368ED578-0345-4367-950C-B7B513026C3F}"/>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1018,1.25in x 1.13in x 1.5mm</a:t>
            </a:r>
          </a:p>
        </p:txBody>
      </p:sp>
    </p:spTree>
    <p:extLst>
      <p:ext uri="{BB962C8B-B14F-4D97-AF65-F5344CB8AC3E}">
        <p14:creationId xmlns:p14="http://schemas.microsoft.com/office/powerpoint/2010/main" xmlns="" val="239711565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4.61</a:t>
            </a:r>
          </a:p>
        </p:txBody>
      </p:sp>
      <p:pic>
        <p:nvPicPr>
          <p:cNvPr id="3" name="Picture 2">
            <a:extLst>
              <a:ext uri="{FF2B5EF4-FFF2-40B4-BE49-F238E27FC236}">
                <a16:creationId xmlns:a16="http://schemas.microsoft.com/office/drawing/2014/main" xmlns="" id="{DEB295A3-6A64-4D76-AD90-4E841D4A7844}"/>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24111" y="1204911"/>
            <a:ext cx="5524500" cy="4448175"/>
          </a:xfrm>
          <a:prstGeom prst="rect">
            <a:avLst/>
          </a:prstGeom>
        </p:spPr>
      </p:pic>
      <p:pic>
        <p:nvPicPr>
          <p:cNvPr id="6" name="Picture 5">
            <a:extLst>
              <a:ext uri="{FF2B5EF4-FFF2-40B4-BE49-F238E27FC236}">
                <a16:creationId xmlns:a16="http://schemas.microsoft.com/office/drawing/2014/main" xmlns="" id="{D78E250A-0C01-48DA-8851-86C1DE49DE1D}"/>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43391" y="1204912"/>
            <a:ext cx="5524500" cy="4448175"/>
          </a:xfrm>
          <a:prstGeom prst="rect">
            <a:avLst/>
          </a:prstGeom>
        </p:spPr>
      </p:pic>
      <p:sp>
        <p:nvSpPr>
          <p:cNvPr id="5" name="Title 1">
            <a:extLst>
              <a:ext uri="{FF2B5EF4-FFF2-40B4-BE49-F238E27FC236}">
                <a16:creationId xmlns:a16="http://schemas.microsoft.com/office/drawing/2014/main" xmlns="" id="{43CC831C-D582-449E-9D7B-23B176769595}"/>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133757624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4.62</a:t>
            </a:r>
          </a:p>
        </p:txBody>
      </p:sp>
      <p:pic>
        <p:nvPicPr>
          <p:cNvPr id="3" name="Picture 2">
            <a:extLst>
              <a:ext uri="{FF2B5EF4-FFF2-40B4-BE49-F238E27FC236}">
                <a16:creationId xmlns:a16="http://schemas.microsoft.com/office/drawing/2014/main" xmlns="" id="{475581B7-352C-4AB0-8220-25F05A2D191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88117" y="1204912"/>
            <a:ext cx="5524500" cy="4448175"/>
          </a:xfrm>
          <a:prstGeom prst="rect">
            <a:avLst/>
          </a:prstGeom>
        </p:spPr>
      </p:pic>
      <p:pic>
        <p:nvPicPr>
          <p:cNvPr id="6" name="Picture 5">
            <a:extLst>
              <a:ext uri="{FF2B5EF4-FFF2-40B4-BE49-F238E27FC236}">
                <a16:creationId xmlns:a16="http://schemas.microsoft.com/office/drawing/2014/main" xmlns="" id="{EFCF2CC6-DCA1-46EA-A8D6-87CAC19B46A4}"/>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79383" y="1204911"/>
            <a:ext cx="5524500" cy="4448175"/>
          </a:xfrm>
          <a:prstGeom prst="rect">
            <a:avLst/>
          </a:prstGeom>
        </p:spPr>
      </p:pic>
      <p:sp>
        <p:nvSpPr>
          <p:cNvPr id="5" name="Title 1">
            <a:extLst>
              <a:ext uri="{FF2B5EF4-FFF2-40B4-BE49-F238E27FC236}">
                <a16:creationId xmlns:a16="http://schemas.microsoft.com/office/drawing/2014/main" xmlns="" id="{9ABBA5F0-6786-4DA7-8331-DEF8F751579E}"/>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420243019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717994E8-C0DE-4332-960E-E47F3B7910AB}"/>
              </a:ext>
            </a:extLst>
          </p:cNvPr>
          <p:cNvSpPr>
            <a:spLocks noGrp="1"/>
          </p:cNvSpPr>
          <p:nvPr>
            <p:ph type="title"/>
          </p:nvPr>
        </p:nvSpPr>
        <p:spPr>
          <a:xfrm>
            <a:off x="2193966" y="72570"/>
            <a:ext cx="7574148" cy="682171"/>
          </a:xfrm>
        </p:spPr>
        <p:txBody>
          <a:bodyPr>
            <a:normAutofit/>
          </a:bodyPr>
          <a:lstStyle/>
          <a:p>
            <a:pPr algn="ctr"/>
            <a:r>
              <a:rPr lang="en-IN" sz="2800" b="1" dirty="0">
                <a:latin typeface="+mn-lt"/>
              </a:rPr>
              <a:t>Seat Mounting Points</a:t>
            </a:r>
          </a:p>
        </p:txBody>
      </p:sp>
      <p:sp>
        <p:nvSpPr>
          <p:cNvPr id="5" name="TextBox 4">
            <a:extLst>
              <a:ext uri="{FF2B5EF4-FFF2-40B4-BE49-F238E27FC236}">
                <a16:creationId xmlns:a16="http://schemas.microsoft.com/office/drawing/2014/main" xmlns="" id="{C6B629F8-7E22-4303-9C08-865F741942FD}"/>
              </a:ext>
            </a:extLst>
          </p:cNvPr>
          <p:cNvSpPr txBox="1"/>
          <p:nvPr/>
        </p:nvSpPr>
        <p:spPr>
          <a:xfrm>
            <a:off x="531845" y="1166326"/>
            <a:ext cx="8247001" cy="3139321"/>
          </a:xfrm>
          <a:prstGeom prst="rect">
            <a:avLst/>
          </a:prstGeom>
          <a:noFill/>
        </p:spPr>
        <p:txBody>
          <a:bodyPr wrap="none" rtlCol="0">
            <a:spAutoFit/>
          </a:bodyPr>
          <a:lstStyle/>
          <a:p>
            <a:endParaRPr lang="en-IN" dirty="0"/>
          </a:p>
          <a:p>
            <a:r>
              <a:rPr lang="en-IN" b="1" dirty="0"/>
              <a:t>Assumption &amp; Considerations</a:t>
            </a:r>
            <a:r>
              <a:rPr lang="en-IN" dirty="0"/>
              <a:t>: </a:t>
            </a:r>
          </a:p>
          <a:p>
            <a:r>
              <a:rPr lang="en-US" dirty="0"/>
              <a:t>Following assumptions &amp; consideration were made.</a:t>
            </a:r>
          </a:p>
          <a:p>
            <a:r>
              <a:rPr lang="en-US" dirty="0"/>
              <a:t>Suspension Mounting Points were fixed and weight of each driver was taken as 75 Kg. </a:t>
            </a:r>
          </a:p>
          <a:p>
            <a:r>
              <a:rPr lang="en-US" dirty="0"/>
              <a:t>Acceleration due to gravity=9.8m/s2 </a:t>
            </a:r>
          </a:p>
          <a:p>
            <a:endParaRPr lang="en-IN" b="1" dirty="0"/>
          </a:p>
          <a:p>
            <a:r>
              <a:rPr lang="en-IN" b="1" dirty="0"/>
              <a:t>Calculation of Forces: </a:t>
            </a:r>
            <a:endParaRPr lang="en-IN" dirty="0"/>
          </a:p>
          <a:p>
            <a:r>
              <a:rPr lang="en-IN" dirty="0"/>
              <a:t>Force= Mass x Acceleration </a:t>
            </a:r>
          </a:p>
          <a:p>
            <a:r>
              <a:rPr lang="en-IN" dirty="0"/>
              <a:t>Force= 75*9.8 </a:t>
            </a:r>
          </a:p>
          <a:p>
            <a:r>
              <a:rPr lang="en-IN" dirty="0"/>
              <a:t>Force=735N </a:t>
            </a:r>
          </a:p>
          <a:p>
            <a:r>
              <a:rPr lang="en-IN" dirty="0"/>
              <a:t>≈750N </a:t>
            </a:r>
          </a:p>
        </p:txBody>
      </p:sp>
      <p:sp>
        <p:nvSpPr>
          <p:cNvPr id="6" name="TextBox 5">
            <a:extLst>
              <a:ext uri="{FF2B5EF4-FFF2-40B4-BE49-F238E27FC236}">
                <a16:creationId xmlns:a16="http://schemas.microsoft.com/office/drawing/2014/main" xmlns="" id="{CCA17BBD-92FE-4C50-9F18-490CDE627D86}"/>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2.7</a:t>
            </a:r>
          </a:p>
        </p:txBody>
      </p:sp>
    </p:spTree>
    <p:extLst>
      <p:ext uri="{BB962C8B-B14F-4D97-AF65-F5344CB8AC3E}">
        <p14:creationId xmlns:p14="http://schemas.microsoft.com/office/powerpoint/2010/main" xmlns="" val="76593355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4.63</a:t>
            </a:r>
          </a:p>
        </p:txBody>
      </p:sp>
      <p:pic>
        <p:nvPicPr>
          <p:cNvPr id="3" name="Picture 2">
            <a:extLst>
              <a:ext uri="{FF2B5EF4-FFF2-40B4-BE49-F238E27FC236}">
                <a16:creationId xmlns:a16="http://schemas.microsoft.com/office/drawing/2014/main" xmlns="" id="{E3BF2299-9BD2-44A4-B3A2-1FB34D5134F0}"/>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847848" y="1449876"/>
            <a:ext cx="5524500" cy="4448175"/>
          </a:xfrm>
          <a:prstGeom prst="rect">
            <a:avLst/>
          </a:prstGeom>
        </p:spPr>
      </p:pic>
      <p:sp>
        <p:nvSpPr>
          <p:cNvPr id="5" name="Title 1">
            <a:extLst>
              <a:ext uri="{FF2B5EF4-FFF2-40B4-BE49-F238E27FC236}">
                <a16:creationId xmlns:a16="http://schemas.microsoft.com/office/drawing/2014/main" xmlns="" id="{A8C21AF6-6705-44D5-B3DC-BA9835074BF6}"/>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217683457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5D4C883E-5B9F-423C-B891-129C5AB8369C}"/>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20359" t="2717" r="6040" b="4562"/>
          <a:stretch/>
        </p:blipFill>
        <p:spPr>
          <a:xfrm>
            <a:off x="102635" y="1153671"/>
            <a:ext cx="5243805" cy="5150655"/>
          </a:xfrm>
          <a:prstGeom prst="rect">
            <a:avLst/>
          </a:prstGeom>
        </p:spPr>
      </p:pic>
      <p:pic>
        <p:nvPicPr>
          <p:cNvPr id="8" name="Picture 7">
            <a:extLst>
              <a:ext uri="{FF2B5EF4-FFF2-40B4-BE49-F238E27FC236}">
                <a16:creationId xmlns:a16="http://schemas.microsoft.com/office/drawing/2014/main" xmlns="" id="{36C8683C-1B43-40BE-935D-C0AD1CAF4E49}"/>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09202" y="1153671"/>
            <a:ext cx="6377003" cy="5134587"/>
          </a:xfrm>
          <a:prstGeom prst="rect">
            <a:avLst/>
          </a:prstGeom>
        </p:spPr>
      </p:pic>
      <p:pic>
        <p:nvPicPr>
          <p:cNvPr id="6" name="Picture 5">
            <a:extLst>
              <a:ext uri="{FF2B5EF4-FFF2-40B4-BE49-F238E27FC236}">
                <a16:creationId xmlns:a16="http://schemas.microsoft.com/office/drawing/2014/main" xmlns="" id="{551075D4-3B42-4305-983C-4DC63A6D3FC3}"/>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09201" y="1204912"/>
            <a:ext cx="6377003" cy="5134587"/>
          </a:xfrm>
          <a:prstGeom prst="rect">
            <a:avLst/>
          </a:prstGeom>
        </p:spPr>
      </p:pic>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4.64</a:t>
            </a:r>
          </a:p>
        </p:txBody>
      </p:sp>
      <p:sp>
        <p:nvSpPr>
          <p:cNvPr id="7" name="Title 1">
            <a:extLst>
              <a:ext uri="{FF2B5EF4-FFF2-40B4-BE49-F238E27FC236}">
                <a16:creationId xmlns:a16="http://schemas.microsoft.com/office/drawing/2014/main" xmlns="" id="{E7FFB86D-3065-4CC5-ABE9-11F9C4B587EE}"/>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1.13in x 1.5mm</a:t>
            </a:r>
          </a:p>
        </p:txBody>
      </p:sp>
    </p:spTree>
    <p:extLst>
      <p:ext uri="{BB962C8B-B14F-4D97-AF65-F5344CB8AC3E}">
        <p14:creationId xmlns:p14="http://schemas.microsoft.com/office/powerpoint/2010/main" xmlns="" val="407497310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6"/>
                                        </p:tgtEl>
                                      </p:cBhvr>
                                    </p:animEffect>
                                    <p:set>
                                      <p:cBhvr>
                                        <p:cTn id="7" dur="1" fill="hold">
                                          <p:stCondLst>
                                            <p:cond delay="1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4.65</a:t>
            </a:r>
          </a:p>
        </p:txBody>
      </p:sp>
      <p:pic>
        <p:nvPicPr>
          <p:cNvPr id="3" name="Picture 2">
            <a:extLst>
              <a:ext uri="{FF2B5EF4-FFF2-40B4-BE49-F238E27FC236}">
                <a16:creationId xmlns:a16="http://schemas.microsoft.com/office/drawing/2014/main" xmlns="" id="{1A76CF1B-3A32-4016-8DB8-D888516BA702}"/>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61432" y="1204911"/>
            <a:ext cx="5524500" cy="4448175"/>
          </a:xfrm>
          <a:prstGeom prst="rect">
            <a:avLst/>
          </a:prstGeom>
        </p:spPr>
      </p:pic>
      <p:pic>
        <p:nvPicPr>
          <p:cNvPr id="6" name="Picture 5">
            <a:extLst>
              <a:ext uri="{FF2B5EF4-FFF2-40B4-BE49-F238E27FC236}">
                <a16:creationId xmlns:a16="http://schemas.microsoft.com/office/drawing/2014/main" xmlns="" id="{ED349F75-DB8D-4138-A463-354CC037D6D0}"/>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6068" y="1204912"/>
            <a:ext cx="5524500" cy="4448175"/>
          </a:xfrm>
          <a:prstGeom prst="rect">
            <a:avLst/>
          </a:prstGeom>
        </p:spPr>
      </p:pic>
      <p:sp>
        <p:nvSpPr>
          <p:cNvPr id="5" name="Title 1">
            <a:extLst>
              <a:ext uri="{FF2B5EF4-FFF2-40B4-BE49-F238E27FC236}">
                <a16:creationId xmlns:a16="http://schemas.microsoft.com/office/drawing/2014/main" xmlns="" id="{2C35C681-A00B-4D03-B78C-3ED25A435F54}"/>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236727001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4.66</a:t>
            </a:r>
          </a:p>
        </p:txBody>
      </p:sp>
      <p:pic>
        <p:nvPicPr>
          <p:cNvPr id="3" name="Picture 2">
            <a:extLst>
              <a:ext uri="{FF2B5EF4-FFF2-40B4-BE49-F238E27FC236}">
                <a16:creationId xmlns:a16="http://schemas.microsoft.com/office/drawing/2014/main" xmlns="" id="{903302E0-49BF-4395-94D7-122F78036F8E}"/>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16110" y="1204912"/>
            <a:ext cx="5524500" cy="4448175"/>
          </a:xfrm>
          <a:prstGeom prst="rect">
            <a:avLst/>
          </a:prstGeom>
        </p:spPr>
      </p:pic>
      <p:pic>
        <p:nvPicPr>
          <p:cNvPr id="6" name="Picture 5">
            <a:extLst>
              <a:ext uri="{FF2B5EF4-FFF2-40B4-BE49-F238E27FC236}">
                <a16:creationId xmlns:a16="http://schemas.microsoft.com/office/drawing/2014/main" xmlns="" id="{6A2688A1-E506-433B-A3D9-3B12A435DED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51390" y="1204912"/>
            <a:ext cx="5524500" cy="4448175"/>
          </a:xfrm>
          <a:prstGeom prst="rect">
            <a:avLst/>
          </a:prstGeom>
        </p:spPr>
      </p:pic>
      <p:sp>
        <p:nvSpPr>
          <p:cNvPr id="5" name="Title 1">
            <a:extLst>
              <a:ext uri="{FF2B5EF4-FFF2-40B4-BE49-F238E27FC236}">
                <a16:creationId xmlns:a16="http://schemas.microsoft.com/office/drawing/2014/main" xmlns="" id="{36E964E3-F83C-40E5-A880-EA13D67B12F9}"/>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173664468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4.67</a:t>
            </a:r>
          </a:p>
        </p:txBody>
      </p:sp>
      <p:pic>
        <p:nvPicPr>
          <p:cNvPr id="3" name="Picture 2">
            <a:extLst>
              <a:ext uri="{FF2B5EF4-FFF2-40B4-BE49-F238E27FC236}">
                <a16:creationId xmlns:a16="http://schemas.microsoft.com/office/drawing/2014/main" xmlns="" id="{35D7596B-3FBF-404B-A7EA-DFB6C42A4B2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988518" y="1524521"/>
            <a:ext cx="5524500" cy="4448175"/>
          </a:xfrm>
          <a:prstGeom prst="rect">
            <a:avLst/>
          </a:prstGeom>
        </p:spPr>
      </p:pic>
      <p:sp>
        <p:nvSpPr>
          <p:cNvPr id="5" name="Title 1">
            <a:extLst>
              <a:ext uri="{FF2B5EF4-FFF2-40B4-BE49-F238E27FC236}">
                <a16:creationId xmlns:a16="http://schemas.microsoft.com/office/drawing/2014/main" xmlns="" id="{DB1EB500-9EE8-4AB3-B5EB-C73F32FC4D5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80234680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xmlns="" id="{E50BD87D-6BD1-4864-9F84-60D8AC22B588}"/>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9910" r="2582"/>
          <a:stretch/>
        </p:blipFill>
        <p:spPr>
          <a:xfrm>
            <a:off x="125443" y="1192374"/>
            <a:ext cx="5374500" cy="5219700"/>
          </a:xfrm>
          <a:prstGeom prst="rect">
            <a:avLst/>
          </a:prstGeom>
        </p:spPr>
      </p:pic>
      <p:pic>
        <p:nvPicPr>
          <p:cNvPr id="11" name="Picture 10">
            <a:extLst>
              <a:ext uri="{FF2B5EF4-FFF2-40B4-BE49-F238E27FC236}">
                <a16:creationId xmlns:a16="http://schemas.microsoft.com/office/drawing/2014/main" xmlns="" id="{174A2D10-1CEA-4115-B9FD-4B3BABBFFF4E}"/>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83846" y="1192374"/>
            <a:ext cx="6482711" cy="5219700"/>
          </a:xfrm>
          <a:prstGeom prst="rect">
            <a:avLst/>
          </a:prstGeom>
        </p:spPr>
      </p:pic>
      <p:pic>
        <p:nvPicPr>
          <p:cNvPr id="12" name="Picture 11">
            <a:extLst>
              <a:ext uri="{FF2B5EF4-FFF2-40B4-BE49-F238E27FC236}">
                <a16:creationId xmlns:a16="http://schemas.microsoft.com/office/drawing/2014/main" xmlns="" id="{34177AEB-3B57-4B4A-8133-366C60D2E409}"/>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83845" y="1192374"/>
            <a:ext cx="6432437" cy="5179221"/>
          </a:xfrm>
          <a:prstGeom prst="rect">
            <a:avLst/>
          </a:prstGeom>
        </p:spPr>
      </p:pic>
      <p:sp>
        <p:nvSpPr>
          <p:cNvPr id="9" name="TextBox 8">
            <a:extLst>
              <a:ext uri="{FF2B5EF4-FFF2-40B4-BE49-F238E27FC236}">
                <a16:creationId xmlns:a16="http://schemas.microsoft.com/office/drawing/2014/main" xmlns="" id="{F50ED3C7-C441-4E5C-B0CA-FF1DB6A268BD}"/>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4.68</a:t>
            </a:r>
          </a:p>
        </p:txBody>
      </p:sp>
      <p:sp>
        <p:nvSpPr>
          <p:cNvPr id="6" name="Title 1">
            <a:extLst>
              <a:ext uri="{FF2B5EF4-FFF2-40B4-BE49-F238E27FC236}">
                <a16:creationId xmlns:a16="http://schemas.microsoft.com/office/drawing/2014/main" xmlns="" id="{6F0588F0-B612-44CE-B407-F69E816C4ABE}"/>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1.12in x 1.65mm</a:t>
            </a:r>
          </a:p>
        </p:txBody>
      </p:sp>
    </p:spTree>
    <p:extLst>
      <p:ext uri="{BB962C8B-B14F-4D97-AF65-F5344CB8AC3E}">
        <p14:creationId xmlns:p14="http://schemas.microsoft.com/office/powerpoint/2010/main" xmlns="" val="363349176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4.69</a:t>
            </a:r>
          </a:p>
        </p:txBody>
      </p:sp>
      <p:pic>
        <p:nvPicPr>
          <p:cNvPr id="3" name="Picture 2">
            <a:extLst>
              <a:ext uri="{FF2B5EF4-FFF2-40B4-BE49-F238E27FC236}">
                <a16:creationId xmlns:a16="http://schemas.microsoft.com/office/drawing/2014/main" xmlns="" id="{60C22DFB-83F6-4F1B-8B32-5241C3D9631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77456" y="1204911"/>
            <a:ext cx="5524500" cy="4448175"/>
          </a:xfrm>
          <a:prstGeom prst="rect">
            <a:avLst/>
          </a:prstGeom>
        </p:spPr>
      </p:pic>
      <p:pic>
        <p:nvPicPr>
          <p:cNvPr id="6" name="Picture 5">
            <a:extLst>
              <a:ext uri="{FF2B5EF4-FFF2-40B4-BE49-F238E27FC236}">
                <a16:creationId xmlns:a16="http://schemas.microsoft.com/office/drawing/2014/main" xmlns="" id="{0F9BC3F5-0C17-4D91-9965-0F1E720436AE}"/>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90044" y="1204912"/>
            <a:ext cx="5524500" cy="4448175"/>
          </a:xfrm>
          <a:prstGeom prst="rect">
            <a:avLst/>
          </a:prstGeom>
        </p:spPr>
      </p:pic>
      <p:sp>
        <p:nvSpPr>
          <p:cNvPr id="5" name="Title 1">
            <a:extLst>
              <a:ext uri="{FF2B5EF4-FFF2-40B4-BE49-F238E27FC236}">
                <a16:creationId xmlns:a16="http://schemas.microsoft.com/office/drawing/2014/main" xmlns="" id="{2EB6744D-2D01-45D7-BE38-A43894E74CBD}"/>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226345056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4.70</a:t>
            </a:r>
          </a:p>
        </p:txBody>
      </p:sp>
      <p:pic>
        <p:nvPicPr>
          <p:cNvPr id="3" name="Picture 2">
            <a:extLst>
              <a:ext uri="{FF2B5EF4-FFF2-40B4-BE49-F238E27FC236}">
                <a16:creationId xmlns:a16="http://schemas.microsoft.com/office/drawing/2014/main" xmlns="" id="{1B5DDA23-B114-40EB-8AC6-8E2CC419977F}"/>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9456" y="1204912"/>
            <a:ext cx="5524500" cy="4448175"/>
          </a:xfrm>
          <a:prstGeom prst="rect">
            <a:avLst/>
          </a:prstGeom>
        </p:spPr>
      </p:pic>
      <p:pic>
        <p:nvPicPr>
          <p:cNvPr id="6" name="Picture 5">
            <a:extLst>
              <a:ext uri="{FF2B5EF4-FFF2-40B4-BE49-F238E27FC236}">
                <a16:creationId xmlns:a16="http://schemas.microsoft.com/office/drawing/2014/main" xmlns="" id="{9F522201-C0EE-4BFF-8EBC-81156A9E1A6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98044" y="1204911"/>
            <a:ext cx="5524500" cy="4448175"/>
          </a:xfrm>
          <a:prstGeom prst="rect">
            <a:avLst/>
          </a:prstGeom>
        </p:spPr>
      </p:pic>
      <p:sp>
        <p:nvSpPr>
          <p:cNvPr id="5" name="Title 1">
            <a:extLst>
              <a:ext uri="{FF2B5EF4-FFF2-40B4-BE49-F238E27FC236}">
                <a16:creationId xmlns:a16="http://schemas.microsoft.com/office/drawing/2014/main" xmlns="" id="{2CBB29B5-E639-4F4F-A89D-EDB290DB760D}"/>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298795182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4.71</a:t>
            </a:r>
          </a:p>
        </p:txBody>
      </p:sp>
      <p:pic>
        <p:nvPicPr>
          <p:cNvPr id="3" name="Picture 2">
            <a:extLst>
              <a:ext uri="{FF2B5EF4-FFF2-40B4-BE49-F238E27FC236}">
                <a16:creationId xmlns:a16="http://schemas.microsoft.com/office/drawing/2014/main" xmlns="" id="{91CA166C-9B00-4A6D-89D0-161A8D6B0F0F}"/>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735170" y="1388478"/>
            <a:ext cx="5524500" cy="4448175"/>
          </a:xfrm>
          <a:prstGeom prst="rect">
            <a:avLst/>
          </a:prstGeom>
        </p:spPr>
      </p:pic>
      <p:sp>
        <p:nvSpPr>
          <p:cNvPr id="5" name="Title 1">
            <a:extLst>
              <a:ext uri="{FF2B5EF4-FFF2-40B4-BE49-F238E27FC236}">
                <a16:creationId xmlns:a16="http://schemas.microsoft.com/office/drawing/2014/main" xmlns="" id="{408C84DE-B79A-4231-848C-2001DFEA34AA}"/>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SOLAR PANEL MOUNTING</a:t>
            </a:r>
            <a:endParaRPr lang="en-IN" sz="2800" b="1" dirty="0">
              <a:latin typeface="+mn-lt"/>
            </a:endParaRPr>
          </a:p>
        </p:txBody>
      </p:sp>
    </p:spTree>
    <p:extLst>
      <p:ext uri="{BB962C8B-B14F-4D97-AF65-F5344CB8AC3E}">
        <p14:creationId xmlns:p14="http://schemas.microsoft.com/office/powerpoint/2010/main" xmlns="" val="334759034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6A4AF0CC-00A1-460E-B3E8-A6BBCB6EEB9C}"/>
              </a:ext>
            </a:extLst>
          </p:cNvPr>
          <p:cNvSpPr/>
          <p:nvPr/>
        </p:nvSpPr>
        <p:spPr>
          <a:xfrm>
            <a:off x="407831"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Iteration-1</a:t>
            </a:r>
            <a:endParaRPr lang="en-IN" dirty="0"/>
          </a:p>
          <a:p>
            <a:pPr algn="ctr"/>
            <a:r>
              <a:rPr lang="en-IN" dirty="0"/>
              <a:t>Design Picture </a:t>
            </a:r>
          </a:p>
        </p:txBody>
      </p:sp>
      <p:graphicFrame>
        <p:nvGraphicFramePr>
          <p:cNvPr id="6" name="Table 5">
            <a:extLst>
              <a:ext uri="{FF2B5EF4-FFF2-40B4-BE49-F238E27FC236}">
                <a16:creationId xmlns:a16="http://schemas.microsoft.com/office/drawing/2014/main" xmlns="" id="{80AF881A-B916-4BFB-965B-994EE55CA197}"/>
              </a:ext>
            </a:extLst>
          </p:cNvPr>
          <p:cNvGraphicFramePr>
            <a:graphicFrameLocks noGrp="1"/>
          </p:cNvGraphicFramePr>
          <p:nvPr>
            <p:extLst>
              <p:ext uri="{D42A27DB-BD31-4B8C-83A1-F6EECF244321}">
                <p14:modId xmlns:p14="http://schemas.microsoft.com/office/powerpoint/2010/main" xmlns="" val="374501707"/>
              </p:ext>
            </p:extLst>
          </p:nvPr>
        </p:nvGraphicFramePr>
        <p:xfrm>
          <a:off x="407831" y="3955433"/>
          <a:ext cx="11291930" cy="1833880"/>
        </p:xfrm>
        <a:graphic>
          <a:graphicData uri="http://schemas.openxmlformats.org/drawingml/2006/table">
            <a:tbl>
              <a:tblPr firstRow="1" bandRow="1">
                <a:tableStyleId>{5940675A-B579-460E-94D1-54222C63F5DA}</a:tableStyleId>
              </a:tblPr>
              <a:tblGrid>
                <a:gridCol w="1435036">
                  <a:extLst>
                    <a:ext uri="{9D8B030D-6E8A-4147-A177-3AD203B41FA5}">
                      <a16:colId xmlns:a16="http://schemas.microsoft.com/office/drawing/2014/main" xmlns="" val="505214032"/>
                    </a:ext>
                  </a:extLst>
                </a:gridCol>
                <a:gridCol w="2236763">
                  <a:extLst>
                    <a:ext uri="{9D8B030D-6E8A-4147-A177-3AD203B41FA5}">
                      <a16:colId xmlns:a16="http://schemas.microsoft.com/office/drawing/2014/main" xmlns="" val="2005749428"/>
                    </a:ext>
                  </a:extLst>
                </a:gridCol>
                <a:gridCol w="3103359">
                  <a:extLst>
                    <a:ext uri="{9D8B030D-6E8A-4147-A177-3AD203B41FA5}">
                      <a16:colId xmlns:a16="http://schemas.microsoft.com/office/drawing/2014/main" xmlns="" val="93896119"/>
                    </a:ext>
                  </a:extLst>
                </a:gridCol>
                <a:gridCol w="2258386">
                  <a:extLst>
                    <a:ext uri="{9D8B030D-6E8A-4147-A177-3AD203B41FA5}">
                      <a16:colId xmlns:a16="http://schemas.microsoft.com/office/drawing/2014/main" xmlns="" val="3012759357"/>
                    </a:ext>
                  </a:extLst>
                </a:gridCol>
                <a:gridCol w="2258386">
                  <a:extLst>
                    <a:ext uri="{9D8B030D-6E8A-4147-A177-3AD203B41FA5}">
                      <a16:colId xmlns:a16="http://schemas.microsoft.com/office/drawing/2014/main" xmlns="" val="3740301639"/>
                    </a:ext>
                  </a:extLst>
                </a:gridCol>
              </a:tblGrid>
              <a:tr h="370840">
                <a:tc>
                  <a:txBody>
                    <a:bodyPr/>
                    <a:lstStyle/>
                    <a:p>
                      <a:pPr algn="ctr"/>
                      <a:r>
                        <a:rPr lang="en-IN" sz="1600" b="1" dirty="0"/>
                        <a:t>Iterations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Max Stress (Target)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Max Deformation(Target)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Min FOS(Target)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Acceptability (Yes/No)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795886202"/>
                  </a:ext>
                </a:extLst>
              </a:tr>
              <a:tr h="288000">
                <a:tc>
                  <a:txBody>
                    <a:bodyPr/>
                    <a:lstStyle/>
                    <a:p>
                      <a:pPr algn="ctr"/>
                      <a:r>
                        <a:rPr lang="en-IN"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10.69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0.22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017763364"/>
                  </a:ext>
                </a:extLst>
              </a:tr>
              <a:tr h="288000">
                <a:tc>
                  <a:txBody>
                    <a:bodyPr/>
                    <a:lstStyle/>
                    <a:p>
                      <a:pPr algn="ctr"/>
                      <a:r>
                        <a:rPr lang="en-IN"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7.79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0.18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54904613"/>
                  </a:ext>
                </a:extLst>
              </a:tr>
              <a:tr h="288000">
                <a:tc>
                  <a:txBody>
                    <a:bodyPr/>
                    <a:lstStyle/>
                    <a:p>
                      <a:pPr algn="ctr"/>
                      <a:r>
                        <a:rPr lang="en-IN"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7.79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0.18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629866164"/>
                  </a:ext>
                </a:extLst>
              </a:tr>
              <a:tr h="288000">
                <a:tc>
                  <a:txBody>
                    <a:bodyPr/>
                    <a:lstStyle/>
                    <a:p>
                      <a:pPr algn="ctr"/>
                      <a:r>
                        <a:rPr lang="en-IN"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6.84</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0.16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754628592"/>
                  </a:ext>
                </a:extLst>
              </a:tr>
            </a:tbl>
          </a:graphicData>
        </a:graphic>
      </p:graphicFrame>
      <p:sp>
        <p:nvSpPr>
          <p:cNvPr id="10" name="Rectangle 9">
            <a:extLst>
              <a:ext uri="{FF2B5EF4-FFF2-40B4-BE49-F238E27FC236}">
                <a16:creationId xmlns:a16="http://schemas.microsoft.com/office/drawing/2014/main" xmlns="" id="{045D5D3C-88FF-445D-9F8E-38942848CDEB}"/>
              </a:ext>
            </a:extLst>
          </p:cNvPr>
          <p:cNvSpPr/>
          <p:nvPr/>
        </p:nvSpPr>
        <p:spPr>
          <a:xfrm>
            <a:off x="3300437"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Iteration-2</a:t>
            </a:r>
            <a:endParaRPr lang="en-IN" dirty="0"/>
          </a:p>
          <a:p>
            <a:pPr algn="ctr"/>
            <a:r>
              <a:rPr lang="en-IN" dirty="0"/>
              <a:t>Design Picture </a:t>
            </a:r>
          </a:p>
        </p:txBody>
      </p:sp>
      <p:sp>
        <p:nvSpPr>
          <p:cNvPr id="11" name="Rectangle 10">
            <a:extLst>
              <a:ext uri="{FF2B5EF4-FFF2-40B4-BE49-F238E27FC236}">
                <a16:creationId xmlns:a16="http://schemas.microsoft.com/office/drawing/2014/main" xmlns="" id="{AAA6D535-051F-44A0-B72B-114B9C96294E}"/>
              </a:ext>
            </a:extLst>
          </p:cNvPr>
          <p:cNvSpPr/>
          <p:nvPr/>
        </p:nvSpPr>
        <p:spPr>
          <a:xfrm>
            <a:off x="6193043"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Iteration-3</a:t>
            </a:r>
            <a:endParaRPr lang="en-IN" dirty="0"/>
          </a:p>
          <a:p>
            <a:pPr algn="ctr"/>
            <a:r>
              <a:rPr lang="en-IN" dirty="0"/>
              <a:t>Design Picture </a:t>
            </a:r>
          </a:p>
        </p:txBody>
      </p:sp>
      <p:sp>
        <p:nvSpPr>
          <p:cNvPr id="12" name="Rectangle 11">
            <a:extLst>
              <a:ext uri="{FF2B5EF4-FFF2-40B4-BE49-F238E27FC236}">
                <a16:creationId xmlns:a16="http://schemas.microsoft.com/office/drawing/2014/main" xmlns="" id="{C92EEBD0-1C03-4B61-9AAB-21440A58EFDE}"/>
              </a:ext>
            </a:extLst>
          </p:cNvPr>
          <p:cNvSpPr/>
          <p:nvPr/>
        </p:nvSpPr>
        <p:spPr>
          <a:xfrm>
            <a:off x="9085649"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t>Iteration-4</a:t>
            </a:r>
            <a:endParaRPr lang="en-IN" dirty="0"/>
          </a:p>
          <a:p>
            <a:pPr algn="ctr"/>
            <a:r>
              <a:rPr lang="en-IN" dirty="0"/>
              <a:t>Design Picture </a:t>
            </a:r>
          </a:p>
        </p:txBody>
      </p:sp>
      <p:sp>
        <p:nvSpPr>
          <p:cNvPr id="16" name="TextBox 15">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4.72</a:t>
            </a:r>
          </a:p>
        </p:txBody>
      </p:sp>
      <p:sp>
        <p:nvSpPr>
          <p:cNvPr id="18" name="Rectangle 17">
            <a:extLst>
              <a:ext uri="{FF2B5EF4-FFF2-40B4-BE49-F238E27FC236}">
                <a16:creationId xmlns:a16="http://schemas.microsoft.com/office/drawing/2014/main" xmlns="" id="{C22D5902-D4FF-4C2F-BD74-0B09634E5EEB}"/>
              </a:ext>
            </a:extLst>
          </p:cNvPr>
          <p:cNvSpPr/>
          <p:nvPr/>
        </p:nvSpPr>
        <p:spPr>
          <a:xfrm>
            <a:off x="407831" y="5916644"/>
            <a:ext cx="10860391" cy="902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Justification : Each material have a factor of safety equal to 15 thus each one of them are acceptable.</a:t>
            </a:r>
            <a:endParaRPr lang="en-IN" dirty="0"/>
          </a:p>
        </p:txBody>
      </p:sp>
      <p:sp>
        <p:nvSpPr>
          <p:cNvPr id="15" name="Title 1">
            <a:extLst>
              <a:ext uri="{FF2B5EF4-FFF2-40B4-BE49-F238E27FC236}">
                <a16:creationId xmlns:a16="http://schemas.microsoft.com/office/drawing/2014/main" xmlns="" id="{09E5D27F-52B1-4923-BD78-7F12C4A6C803}"/>
              </a:ext>
            </a:extLst>
          </p:cNvPr>
          <p:cNvSpPr txBox="1">
            <a:spLocks/>
          </p:cNvSpPr>
          <p:nvPr/>
        </p:nvSpPr>
        <p:spPr>
          <a:xfrm>
            <a:off x="2193966" y="1451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Hard Points</a:t>
            </a:r>
          </a:p>
        </p:txBody>
      </p:sp>
      <p:sp>
        <p:nvSpPr>
          <p:cNvPr id="3" name="TextBox 2"/>
          <p:cNvSpPr txBox="1"/>
          <p:nvPr/>
        </p:nvSpPr>
        <p:spPr>
          <a:xfrm>
            <a:off x="2656114" y="624115"/>
            <a:ext cx="6705600" cy="338554"/>
          </a:xfrm>
          <a:prstGeom prst="rect">
            <a:avLst/>
          </a:prstGeom>
          <a:noFill/>
        </p:spPr>
        <p:txBody>
          <a:bodyPr wrap="square" rtlCol="0">
            <a:spAutoFit/>
          </a:bodyPr>
          <a:lstStyle/>
          <a:p>
            <a:pPr algn="ctr"/>
            <a:r>
              <a:rPr lang="en-IN" sz="1600" b="1" dirty="0"/>
              <a:t>Location-4: Solar Panel Mounting</a:t>
            </a:r>
          </a:p>
        </p:txBody>
      </p:sp>
      <p:pic>
        <p:nvPicPr>
          <p:cNvPr id="17" name="Picture 16">
            <a:extLst>
              <a:ext uri="{FF2B5EF4-FFF2-40B4-BE49-F238E27FC236}">
                <a16:creationId xmlns:a16="http://schemas.microsoft.com/office/drawing/2014/main" xmlns="" id="{078494F7-F031-49E5-8491-02A883E9E17F}"/>
              </a:ext>
            </a:extLst>
          </p:cNvPr>
          <p:cNvPicPr>
            <a:picLocks noChangeAspect="1"/>
          </p:cNvPicPr>
          <p:nvPr/>
        </p:nvPicPr>
        <p:blipFill rotWithShape="1">
          <a:blip r:embed="rId2" cstate="print">
            <a:extLst>
              <a:ext uri="{28A0092B-C50C-407E-A947-70E740481C1C}">
                <a14:useLocalDpi xmlns:a14="http://schemas.microsoft.com/office/drawing/2010/main" xmlns="" val="0"/>
              </a:ext>
            </a:extLst>
          </a:blip>
          <a:srcRect l="9539" r="2347" b="2004"/>
          <a:stretch/>
        </p:blipFill>
        <p:spPr>
          <a:xfrm>
            <a:off x="9399612" y="992922"/>
            <a:ext cx="1983576" cy="1874850"/>
          </a:xfrm>
          <a:prstGeom prst="rect">
            <a:avLst/>
          </a:prstGeom>
        </p:spPr>
      </p:pic>
      <p:pic>
        <p:nvPicPr>
          <p:cNvPr id="19" name="Picture 18">
            <a:extLst>
              <a:ext uri="{FF2B5EF4-FFF2-40B4-BE49-F238E27FC236}">
                <a16:creationId xmlns:a16="http://schemas.microsoft.com/office/drawing/2014/main" xmlns="" id="{B258E1A4-02A9-4361-8FCE-20352131A91F}"/>
              </a:ext>
            </a:extLst>
          </p:cNvPr>
          <p:cNvPicPr>
            <a:picLocks noChangeAspect="1"/>
          </p:cNvPicPr>
          <p:nvPr/>
        </p:nvPicPr>
        <p:blipFill rotWithShape="1">
          <a:blip r:embed="rId3" cstate="print">
            <a:extLst>
              <a:ext uri="{28A0092B-C50C-407E-A947-70E740481C1C}">
                <a14:useLocalDpi xmlns:a14="http://schemas.microsoft.com/office/drawing/2010/main" xmlns="" val="0"/>
              </a:ext>
            </a:extLst>
          </a:blip>
          <a:srcRect l="19180" t="3389" r="6172" b="3396"/>
          <a:stretch/>
        </p:blipFill>
        <p:spPr>
          <a:xfrm>
            <a:off x="6507006" y="996561"/>
            <a:ext cx="1908616" cy="1858245"/>
          </a:xfrm>
          <a:prstGeom prst="rect">
            <a:avLst/>
          </a:prstGeom>
        </p:spPr>
      </p:pic>
      <p:pic>
        <p:nvPicPr>
          <p:cNvPr id="20" name="Picture 19">
            <a:extLst>
              <a:ext uri="{FF2B5EF4-FFF2-40B4-BE49-F238E27FC236}">
                <a16:creationId xmlns:a16="http://schemas.microsoft.com/office/drawing/2014/main" xmlns="" id="{4EC752AC-352C-457F-8905-77ECF3832481}"/>
              </a:ext>
            </a:extLst>
          </p:cNvPr>
          <p:cNvPicPr>
            <a:picLocks noChangeAspect="1"/>
          </p:cNvPicPr>
          <p:nvPr/>
        </p:nvPicPr>
        <p:blipFill rotWithShape="1">
          <a:blip r:embed="rId4" cstate="print">
            <a:extLst>
              <a:ext uri="{28A0092B-C50C-407E-A947-70E740481C1C}">
                <a14:useLocalDpi xmlns:a14="http://schemas.microsoft.com/office/drawing/2010/main" xmlns="" val="0"/>
              </a:ext>
            </a:extLst>
          </a:blip>
          <a:srcRect l="19965" t="3052" r="6172" b="3396"/>
          <a:stretch/>
        </p:blipFill>
        <p:spPr>
          <a:xfrm>
            <a:off x="3608888" y="1004194"/>
            <a:ext cx="1914127" cy="1890223"/>
          </a:xfrm>
          <a:prstGeom prst="rect">
            <a:avLst/>
          </a:prstGeom>
        </p:spPr>
      </p:pic>
      <p:pic>
        <p:nvPicPr>
          <p:cNvPr id="21" name="Picture 20">
            <a:extLst>
              <a:ext uri="{FF2B5EF4-FFF2-40B4-BE49-F238E27FC236}">
                <a16:creationId xmlns:a16="http://schemas.microsoft.com/office/drawing/2014/main" xmlns="" id="{04394491-92AB-4652-A115-A23EFD941CC8}"/>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l="13203" t="1526" r="3393" b="3074"/>
          <a:stretch/>
        </p:blipFill>
        <p:spPr>
          <a:xfrm>
            <a:off x="695788" y="1004193"/>
            <a:ext cx="1929110" cy="1872891"/>
          </a:xfrm>
          <a:prstGeom prst="rect">
            <a:avLst/>
          </a:prstGeom>
        </p:spPr>
      </p:pic>
      <p:sp>
        <p:nvSpPr>
          <p:cNvPr id="22" name="Rectangle 21">
            <a:extLst>
              <a:ext uri="{FF2B5EF4-FFF2-40B4-BE49-F238E27FC236}">
                <a16:creationId xmlns:a16="http://schemas.microsoft.com/office/drawing/2014/main" xmlns="" id="{605AA2BF-7A58-48BB-BDAE-C014BF5D33BE}"/>
              </a:ext>
            </a:extLst>
          </p:cNvPr>
          <p:cNvSpPr/>
          <p:nvPr/>
        </p:nvSpPr>
        <p:spPr>
          <a:xfrm>
            <a:off x="407831" y="2965588"/>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1018,1inx0.84inx2mm</a:t>
            </a:r>
          </a:p>
        </p:txBody>
      </p:sp>
      <p:sp>
        <p:nvSpPr>
          <p:cNvPr id="23" name="Rectangle 22">
            <a:extLst>
              <a:ext uri="{FF2B5EF4-FFF2-40B4-BE49-F238E27FC236}">
                <a16:creationId xmlns:a16="http://schemas.microsoft.com/office/drawing/2014/main" xmlns="" id="{489ADD60-CBE1-4191-9B02-DB6CD3B9A4C5}"/>
              </a:ext>
            </a:extLst>
          </p:cNvPr>
          <p:cNvSpPr/>
          <p:nvPr/>
        </p:nvSpPr>
        <p:spPr>
          <a:xfrm>
            <a:off x="3283760" y="2965588"/>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1018,1.25inx1.13inx1.5mm</a:t>
            </a:r>
          </a:p>
        </p:txBody>
      </p:sp>
      <p:sp>
        <p:nvSpPr>
          <p:cNvPr id="24" name="Rectangle 23">
            <a:extLst>
              <a:ext uri="{FF2B5EF4-FFF2-40B4-BE49-F238E27FC236}">
                <a16:creationId xmlns:a16="http://schemas.microsoft.com/office/drawing/2014/main" xmlns="" id="{63E83946-B376-463A-85F2-BEAC4564D22E}"/>
              </a:ext>
            </a:extLst>
          </p:cNvPr>
          <p:cNvSpPr/>
          <p:nvPr/>
        </p:nvSpPr>
        <p:spPr>
          <a:xfrm>
            <a:off x="6193043" y="2997045"/>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4130,1.25inx1.13inx1.5mm</a:t>
            </a:r>
          </a:p>
        </p:txBody>
      </p:sp>
      <p:sp>
        <p:nvSpPr>
          <p:cNvPr id="25" name="Rectangle 24">
            <a:extLst>
              <a:ext uri="{FF2B5EF4-FFF2-40B4-BE49-F238E27FC236}">
                <a16:creationId xmlns:a16="http://schemas.microsoft.com/office/drawing/2014/main" xmlns="" id="{47E73556-17D0-4D31-B411-66C8EB842C97}"/>
              </a:ext>
            </a:extLst>
          </p:cNvPr>
          <p:cNvSpPr/>
          <p:nvPr/>
        </p:nvSpPr>
        <p:spPr>
          <a:xfrm>
            <a:off x="9083039" y="2997045"/>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4130,1.25inx1.12inx1.65mm</a:t>
            </a:r>
          </a:p>
        </p:txBody>
      </p:sp>
    </p:spTree>
    <p:extLst>
      <p:ext uri="{BB962C8B-B14F-4D97-AF65-F5344CB8AC3E}">
        <p14:creationId xmlns:p14="http://schemas.microsoft.com/office/powerpoint/2010/main" xmlns="" val="184861931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7422B8C-CA85-4F1D-A121-3249B5BBD738}"/>
              </a:ext>
            </a:extLst>
          </p:cNvPr>
          <p:cNvSpPr>
            <a:spLocks noGrp="1"/>
          </p:cNvSpPr>
          <p:nvPr>
            <p:ph type="title"/>
          </p:nvPr>
        </p:nvSpPr>
        <p:spPr>
          <a:xfrm>
            <a:off x="2193966" y="72570"/>
            <a:ext cx="7574148" cy="682171"/>
          </a:xfrm>
        </p:spPr>
        <p:txBody>
          <a:bodyPr>
            <a:normAutofit/>
          </a:bodyPr>
          <a:lstStyle/>
          <a:p>
            <a:pPr algn="ctr"/>
            <a:r>
              <a:rPr lang="en-IN" sz="2800" b="1" dirty="0">
                <a:latin typeface="+mn-lt"/>
              </a:rPr>
              <a:t>Battery Mounting Points</a:t>
            </a:r>
          </a:p>
        </p:txBody>
      </p:sp>
      <p:sp>
        <p:nvSpPr>
          <p:cNvPr id="3" name="TextBox 2">
            <a:extLst>
              <a:ext uri="{FF2B5EF4-FFF2-40B4-BE49-F238E27FC236}">
                <a16:creationId xmlns:a16="http://schemas.microsoft.com/office/drawing/2014/main" xmlns="" id="{8B632A9F-842F-48B6-958E-7E21CC0E7133}"/>
              </a:ext>
            </a:extLst>
          </p:cNvPr>
          <p:cNvSpPr txBox="1"/>
          <p:nvPr/>
        </p:nvSpPr>
        <p:spPr>
          <a:xfrm>
            <a:off x="989045" y="1119673"/>
            <a:ext cx="6830268" cy="3139321"/>
          </a:xfrm>
          <a:prstGeom prst="rect">
            <a:avLst/>
          </a:prstGeom>
          <a:noFill/>
        </p:spPr>
        <p:txBody>
          <a:bodyPr wrap="none" rtlCol="0">
            <a:spAutoFit/>
          </a:bodyPr>
          <a:lstStyle/>
          <a:p>
            <a:endParaRPr lang="en-IN" dirty="0"/>
          </a:p>
          <a:p>
            <a:r>
              <a:rPr lang="en-IN" b="1" dirty="0"/>
              <a:t>Assumption &amp; Considerations</a:t>
            </a:r>
            <a:r>
              <a:rPr lang="en-IN" dirty="0"/>
              <a:t>: </a:t>
            </a:r>
          </a:p>
          <a:p>
            <a:r>
              <a:rPr lang="en-US" dirty="0"/>
              <a:t>Following assumptions &amp; consideration were made.</a:t>
            </a:r>
          </a:p>
          <a:p>
            <a:r>
              <a:rPr lang="en-US" dirty="0"/>
              <a:t>Suspension Mounting Points were fixed and weight of battery is 12 Kg. </a:t>
            </a:r>
          </a:p>
          <a:p>
            <a:r>
              <a:rPr lang="en-US" dirty="0"/>
              <a:t>Acceleration due to gravity=9.8m/s2</a:t>
            </a:r>
          </a:p>
          <a:p>
            <a:endParaRPr lang="en-IN" dirty="0"/>
          </a:p>
          <a:p>
            <a:r>
              <a:rPr lang="en-IN" b="1" dirty="0"/>
              <a:t>Calculation of Forces: </a:t>
            </a:r>
            <a:endParaRPr lang="en-IN" dirty="0"/>
          </a:p>
          <a:p>
            <a:r>
              <a:rPr lang="en-IN" dirty="0"/>
              <a:t>Force= Mass x Acceleration </a:t>
            </a:r>
          </a:p>
          <a:p>
            <a:r>
              <a:rPr lang="en-IN" dirty="0"/>
              <a:t>Force= 12*9.8 </a:t>
            </a:r>
          </a:p>
          <a:p>
            <a:r>
              <a:rPr lang="en-IN" dirty="0"/>
              <a:t>Force=117.6N </a:t>
            </a:r>
          </a:p>
          <a:p>
            <a:r>
              <a:rPr lang="en-IN" dirty="0"/>
              <a:t>≈150N </a:t>
            </a:r>
          </a:p>
        </p:txBody>
      </p:sp>
      <p:sp>
        <p:nvSpPr>
          <p:cNvPr id="4" name="TextBox 3">
            <a:extLst>
              <a:ext uri="{FF2B5EF4-FFF2-40B4-BE49-F238E27FC236}">
                <a16:creationId xmlns:a16="http://schemas.microsoft.com/office/drawing/2014/main" xmlns="" id="{7B1D32CF-BA74-424F-8336-C447FEFBD1B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2.8</a:t>
            </a:r>
          </a:p>
        </p:txBody>
      </p:sp>
    </p:spTree>
    <p:extLst>
      <p:ext uri="{BB962C8B-B14F-4D97-AF65-F5344CB8AC3E}">
        <p14:creationId xmlns:p14="http://schemas.microsoft.com/office/powerpoint/2010/main" xmlns="" val="8355824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5.1</a:t>
            </a:r>
          </a:p>
        </p:txBody>
      </p:sp>
      <p:sp>
        <p:nvSpPr>
          <p:cNvPr id="15" name="Title 1">
            <a:extLst>
              <a:ext uri="{FF2B5EF4-FFF2-40B4-BE49-F238E27FC236}">
                <a16:creationId xmlns:a16="http://schemas.microsoft.com/office/drawing/2014/main" xmlns="" id="{09E5D27F-52B1-4923-BD78-7F12C4A6C803}"/>
              </a:ext>
            </a:extLst>
          </p:cNvPr>
          <p:cNvSpPr txBox="1">
            <a:spLocks/>
          </p:cNvSpPr>
          <p:nvPr/>
        </p:nvSpPr>
        <p:spPr>
          <a:xfrm>
            <a:off x="2212627" y="247779"/>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Result Comparison and Optimization Details</a:t>
            </a:r>
          </a:p>
        </p:txBody>
      </p:sp>
      <p:sp>
        <p:nvSpPr>
          <p:cNvPr id="17" name="TextBox 16">
            <a:extLst>
              <a:ext uri="{FF2B5EF4-FFF2-40B4-BE49-F238E27FC236}">
                <a16:creationId xmlns:a16="http://schemas.microsoft.com/office/drawing/2014/main" xmlns="" id="{DB27E03F-45D4-49E3-AF76-9DB2527D7D65}"/>
              </a:ext>
            </a:extLst>
          </p:cNvPr>
          <p:cNvSpPr txBox="1"/>
          <p:nvPr/>
        </p:nvSpPr>
        <p:spPr>
          <a:xfrm>
            <a:off x="469421" y="1149572"/>
            <a:ext cx="11287168" cy="563231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Summarize the comparison of results achieved in different iterations.</a:t>
            </a:r>
          </a:p>
          <a:p>
            <a:pPr marL="285750" indent="-285750">
              <a:lnSpc>
                <a:spcPct val="150000"/>
              </a:lnSpc>
              <a:buFont typeface="Arial" panose="020B0604020202020204" pitchFamily="34" charset="0"/>
              <a:buChar char="•"/>
            </a:pPr>
            <a:r>
              <a:rPr lang="en-IN" sz="2400" dirty="0"/>
              <a:t>Mention what optimizations were included in different iterations and how the final design was achieved.</a:t>
            </a:r>
          </a:p>
          <a:p>
            <a:pPr marL="285750" indent="-285750">
              <a:lnSpc>
                <a:spcPct val="150000"/>
              </a:lnSpc>
              <a:buFont typeface="Arial" panose="020B0604020202020204" pitchFamily="34" charset="0"/>
              <a:buChar char="•"/>
            </a:pPr>
            <a:r>
              <a:rPr lang="en-IN" sz="2400" dirty="0"/>
              <a:t>Provide picture of final design (CAD view) and details of material(s).</a:t>
            </a:r>
          </a:p>
          <a:p>
            <a:pPr marL="285750" indent="-285750">
              <a:lnSpc>
                <a:spcPct val="150000"/>
              </a:lnSpc>
              <a:buFont typeface="Arial" panose="020B0604020202020204" pitchFamily="34" charset="0"/>
              <a:buChar char="•"/>
            </a:pPr>
            <a:r>
              <a:rPr lang="en-IN" sz="2400" dirty="0"/>
              <a:t>Overall Summary</a:t>
            </a:r>
          </a:p>
          <a:p>
            <a:pPr>
              <a:lnSpc>
                <a:spcPct val="150000"/>
              </a:lnSpc>
            </a:pPr>
            <a:endParaRPr lang="en-IN" sz="2400" dirty="0"/>
          </a:p>
          <a:p>
            <a:pPr marL="742950" lvl="1" indent="-285750">
              <a:lnSpc>
                <a:spcPct val="150000"/>
              </a:lnSpc>
              <a:buFont typeface="Arial" panose="020B0604020202020204" pitchFamily="34" charset="0"/>
              <a:buChar char="•"/>
            </a:pPr>
            <a:endParaRPr lang="en-IN" sz="2400" dirty="0"/>
          </a:p>
          <a:p>
            <a:pPr lvl="1">
              <a:lnSpc>
                <a:spcPct val="150000"/>
              </a:lnSpc>
            </a:pPr>
            <a:r>
              <a:rPr lang="en-IN" sz="2400" dirty="0"/>
              <a:t> </a:t>
            </a:r>
          </a:p>
          <a:p>
            <a:pPr>
              <a:lnSpc>
                <a:spcPct val="150000"/>
              </a:lnSpc>
            </a:pPr>
            <a:endParaRPr lang="en-IN" sz="2400" dirty="0"/>
          </a:p>
          <a:p>
            <a:pPr marL="285750" indent="-285750">
              <a:lnSpc>
                <a:spcPct val="150000"/>
              </a:lnSpc>
              <a:buFont typeface="Arial" panose="020B0604020202020204" pitchFamily="34" charset="0"/>
              <a:buChar char="•"/>
            </a:pPr>
            <a:endParaRPr lang="en-IN" sz="2400" dirty="0"/>
          </a:p>
        </p:txBody>
      </p:sp>
    </p:spTree>
    <p:extLst>
      <p:ext uri="{BB962C8B-B14F-4D97-AF65-F5344CB8AC3E}">
        <p14:creationId xmlns:p14="http://schemas.microsoft.com/office/powerpoint/2010/main" xmlns="" val="351139051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C490FDE-76C9-41E5-AA28-481F0234BDB7}"/>
              </a:ext>
            </a:extLst>
          </p:cNvPr>
          <p:cNvSpPr>
            <a:spLocks noGrp="1"/>
          </p:cNvSpPr>
          <p:nvPr>
            <p:ph idx="1"/>
          </p:nvPr>
        </p:nvSpPr>
        <p:spPr>
          <a:xfrm>
            <a:off x="838200" y="1138335"/>
            <a:ext cx="10515600" cy="5057289"/>
          </a:xfrm>
        </p:spPr>
        <p:txBody>
          <a:bodyPr/>
          <a:lstStyle/>
          <a:p>
            <a:r>
              <a:rPr lang="en-US" dirty="0"/>
              <a:t>By analysis the most suitable material to handle all the impacts is AISI 4130 1.25in x 1.12in x 1.65mm.</a:t>
            </a:r>
          </a:p>
          <a:p>
            <a:endParaRPr lang="en-IN" dirty="0"/>
          </a:p>
        </p:txBody>
      </p:sp>
      <p:sp>
        <p:nvSpPr>
          <p:cNvPr id="4" name="Title 1">
            <a:extLst>
              <a:ext uri="{FF2B5EF4-FFF2-40B4-BE49-F238E27FC236}">
                <a16:creationId xmlns:a16="http://schemas.microsoft.com/office/drawing/2014/main" xmlns="" id="{E685F244-8ACE-4541-9684-74C08B60860E}"/>
              </a:ext>
            </a:extLst>
          </p:cNvPr>
          <p:cNvSpPr txBox="1">
            <a:spLocks/>
          </p:cNvSpPr>
          <p:nvPr/>
        </p:nvSpPr>
        <p:spPr>
          <a:xfrm>
            <a:off x="2212627" y="247779"/>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Result Comparison</a:t>
            </a:r>
          </a:p>
        </p:txBody>
      </p:sp>
      <p:sp>
        <p:nvSpPr>
          <p:cNvPr id="5" name="TextBox 4">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a:t>
            </a:r>
            <a:r>
              <a:rPr lang="en-IN" sz="1100" b="1" dirty="0" smtClean="0"/>
              <a:t>5.2</a:t>
            </a:r>
            <a:endParaRPr lang="en-IN" sz="1100" b="1" dirty="0"/>
          </a:p>
        </p:txBody>
      </p:sp>
    </p:spTree>
    <p:extLst>
      <p:ext uri="{BB962C8B-B14F-4D97-AF65-F5344CB8AC3E}">
        <p14:creationId xmlns:p14="http://schemas.microsoft.com/office/powerpoint/2010/main" xmlns="" val="204198109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DE5A992A-EC5C-4947-A9EB-D74665B84158}"/>
              </a:ext>
            </a:extLst>
          </p:cNvPr>
          <p:cNvSpPr>
            <a:spLocks noGrp="1"/>
          </p:cNvSpPr>
          <p:nvPr>
            <p:ph idx="1"/>
          </p:nvPr>
        </p:nvSpPr>
        <p:spPr>
          <a:xfrm>
            <a:off x="838200" y="929950"/>
            <a:ext cx="10515600" cy="5247013"/>
          </a:xfrm>
        </p:spPr>
        <p:txBody>
          <a:bodyPr/>
          <a:lstStyle/>
          <a:p>
            <a:r>
              <a:rPr lang="en-US" dirty="0"/>
              <a:t>Unnecessary members were removed from the design to reduce the weight of chassis.</a:t>
            </a:r>
          </a:p>
          <a:p>
            <a:r>
              <a:rPr lang="en-US" dirty="0"/>
              <a:t>T joints were preferred instead of corner joints to increase the strength of joints.</a:t>
            </a:r>
          </a:p>
          <a:p>
            <a:r>
              <a:rPr lang="en-US" dirty="0"/>
              <a:t> </a:t>
            </a:r>
            <a:endParaRPr lang="en-IN" dirty="0"/>
          </a:p>
        </p:txBody>
      </p:sp>
      <p:sp>
        <p:nvSpPr>
          <p:cNvPr id="4" name="Title 1">
            <a:extLst>
              <a:ext uri="{FF2B5EF4-FFF2-40B4-BE49-F238E27FC236}">
                <a16:creationId xmlns:a16="http://schemas.microsoft.com/office/drawing/2014/main" xmlns="" id="{6C6B1816-7B88-4D6E-B63B-8309B1AF1CE1}"/>
              </a:ext>
            </a:extLst>
          </p:cNvPr>
          <p:cNvSpPr txBox="1">
            <a:spLocks/>
          </p:cNvSpPr>
          <p:nvPr/>
        </p:nvSpPr>
        <p:spPr>
          <a:xfrm>
            <a:off x="2212627" y="247779"/>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Optimization</a:t>
            </a:r>
            <a:endParaRPr lang="en-IN" sz="2800" b="1" u="sng" dirty="0">
              <a:latin typeface="+mn-lt"/>
            </a:endParaRPr>
          </a:p>
        </p:txBody>
      </p:sp>
      <p:sp>
        <p:nvSpPr>
          <p:cNvPr id="5" name="TextBox 4">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a:t>
            </a:r>
            <a:r>
              <a:rPr lang="en-IN" sz="1100" b="1" dirty="0" smtClean="0"/>
              <a:t>5.3</a:t>
            </a:r>
            <a:endParaRPr lang="en-IN" sz="1100" b="1" dirty="0"/>
          </a:p>
        </p:txBody>
      </p:sp>
    </p:spTree>
    <p:extLst>
      <p:ext uri="{BB962C8B-B14F-4D97-AF65-F5344CB8AC3E}">
        <p14:creationId xmlns:p14="http://schemas.microsoft.com/office/powerpoint/2010/main" xmlns="" val="359315359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xmlns="" id="{DF461350-1F33-4D45-AA81-A1C8AB9E4012}"/>
              </a:ext>
            </a:extLst>
          </p:cNvPr>
          <p:cNvPicPr>
            <a:picLocks noGrp="1" noChangeAspect="1"/>
          </p:cNvPicPr>
          <p:nvPr>
            <p:ph idx="1"/>
          </p:nvPr>
        </p:nvPicPr>
        <p:blipFill rotWithShape="1">
          <a:blip r:embed="rId2">
            <a:extLst>
              <a:ext uri="{28A0092B-C50C-407E-A947-70E740481C1C}">
                <a14:useLocalDpi xmlns:a14="http://schemas.microsoft.com/office/drawing/2010/main" xmlns="" val="0"/>
              </a:ext>
            </a:extLst>
          </a:blip>
          <a:srcRect l="7935"/>
          <a:stretch/>
        </p:blipFill>
        <p:spPr>
          <a:xfrm>
            <a:off x="0" y="1154211"/>
            <a:ext cx="6187916" cy="5246688"/>
          </a:xfrm>
        </p:spPr>
      </p:pic>
      <p:sp>
        <p:nvSpPr>
          <p:cNvPr id="4" name="Title 1">
            <a:extLst>
              <a:ext uri="{FF2B5EF4-FFF2-40B4-BE49-F238E27FC236}">
                <a16:creationId xmlns:a16="http://schemas.microsoft.com/office/drawing/2014/main" xmlns="" id="{5AC4AFA0-122D-4DA9-8200-E948301105E2}"/>
              </a:ext>
            </a:extLst>
          </p:cNvPr>
          <p:cNvSpPr txBox="1">
            <a:spLocks/>
          </p:cNvSpPr>
          <p:nvPr/>
        </p:nvSpPr>
        <p:spPr>
          <a:xfrm>
            <a:off x="2212627" y="247779"/>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CAD DESIGN</a:t>
            </a:r>
          </a:p>
        </p:txBody>
      </p:sp>
      <p:pic>
        <p:nvPicPr>
          <p:cNvPr id="8" name="Picture 7">
            <a:extLst>
              <a:ext uri="{FF2B5EF4-FFF2-40B4-BE49-F238E27FC236}">
                <a16:creationId xmlns:a16="http://schemas.microsoft.com/office/drawing/2014/main" xmlns="" id="{11434783-A499-4680-947B-7C3848658F5B}"/>
              </a:ext>
            </a:extLst>
          </p:cNvPr>
          <p:cNvPicPr>
            <a:picLocks noChangeAspect="1"/>
          </p:cNvPicPr>
          <p:nvPr/>
        </p:nvPicPr>
        <p:blipFill rotWithShape="1">
          <a:blip r:embed="rId3">
            <a:extLst>
              <a:ext uri="{28A0092B-C50C-407E-A947-70E740481C1C}">
                <a14:useLocalDpi xmlns:a14="http://schemas.microsoft.com/office/drawing/2010/main" xmlns="" val="0"/>
              </a:ext>
            </a:extLst>
          </a:blip>
          <a:srcRect l="8702" r="1695" b="4622"/>
          <a:stretch/>
        </p:blipFill>
        <p:spPr>
          <a:xfrm>
            <a:off x="6143715" y="929950"/>
            <a:ext cx="6048285" cy="5470949"/>
          </a:xfrm>
          <a:prstGeom prst="rect">
            <a:avLst/>
          </a:prstGeom>
        </p:spPr>
      </p:pic>
      <p:sp>
        <p:nvSpPr>
          <p:cNvPr id="5" name="TextBox 4">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a:t>
            </a:r>
            <a:r>
              <a:rPr lang="en-IN" sz="1100" b="1" dirty="0" smtClean="0"/>
              <a:t>5.4</a:t>
            </a:r>
            <a:endParaRPr lang="en-IN" sz="1100" b="1" dirty="0"/>
          </a:p>
        </p:txBody>
      </p:sp>
    </p:spTree>
    <p:extLst>
      <p:ext uri="{BB962C8B-B14F-4D97-AF65-F5344CB8AC3E}">
        <p14:creationId xmlns:p14="http://schemas.microsoft.com/office/powerpoint/2010/main" xmlns="" val="114585974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3FDA448-5BFE-473E-89D6-9BCBE09CDABB}"/>
              </a:ext>
            </a:extLst>
          </p:cNvPr>
          <p:cNvSpPr>
            <a:spLocks noGrp="1"/>
          </p:cNvSpPr>
          <p:nvPr>
            <p:ph idx="1"/>
          </p:nvPr>
        </p:nvSpPr>
        <p:spPr>
          <a:xfrm>
            <a:off x="838200" y="929950"/>
            <a:ext cx="10515600" cy="5247013"/>
          </a:xfrm>
        </p:spPr>
        <p:txBody>
          <a:bodyPr/>
          <a:lstStyle/>
          <a:p>
            <a:r>
              <a:rPr lang="en-US" dirty="0"/>
              <a:t>Material Used is AISI 4130 1.25in diameter and 1.65 thickness</a:t>
            </a:r>
          </a:p>
          <a:p>
            <a:r>
              <a:rPr lang="en-US" dirty="0"/>
              <a:t>Bending Strength is 354.46 N/m</a:t>
            </a:r>
            <a:r>
              <a:rPr lang="en-US" baseline="30000" dirty="0"/>
              <a:t>2</a:t>
            </a:r>
          </a:p>
          <a:p>
            <a:r>
              <a:rPr lang="en-US" dirty="0"/>
              <a:t>Bending Stiffness is 3.014x10</a:t>
            </a:r>
            <a:r>
              <a:rPr lang="en-US" baseline="30000" dirty="0"/>
              <a:t>3</a:t>
            </a:r>
            <a:r>
              <a:rPr lang="en-US" dirty="0"/>
              <a:t> Nm</a:t>
            </a:r>
            <a:r>
              <a:rPr lang="en-US" baseline="30000" dirty="0"/>
              <a:t>2</a:t>
            </a:r>
            <a:endParaRPr lang="en-US" dirty="0"/>
          </a:p>
          <a:p>
            <a:r>
              <a:rPr lang="en-US" dirty="0"/>
              <a:t>Density of AISI 4130 stainless steel is 7.85 g/cm</a:t>
            </a:r>
            <a:r>
              <a:rPr lang="en-US" baseline="30000" dirty="0"/>
              <a:t>3</a:t>
            </a:r>
            <a:endParaRPr lang="en-US" dirty="0"/>
          </a:p>
          <a:p>
            <a:r>
              <a:rPr lang="en-US" dirty="0"/>
              <a:t>Weight of Chassis is 34.32Kg</a:t>
            </a:r>
          </a:p>
          <a:p>
            <a:endParaRPr lang="en-IN" dirty="0"/>
          </a:p>
        </p:txBody>
      </p:sp>
      <p:sp>
        <p:nvSpPr>
          <p:cNvPr id="4" name="Title 1">
            <a:extLst>
              <a:ext uri="{FF2B5EF4-FFF2-40B4-BE49-F238E27FC236}">
                <a16:creationId xmlns:a16="http://schemas.microsoft.com/office/drawing/2014/main" xmlns="" id="{0A8D128A-87E9-4009-9634-6A4109DF4019}"/>
              </a:ext>
            </a:extLst>
          </p:cNvPr>
          <p:cNvSpPr txBox="1">
            <a:spLocks/>
          </p:cNvSpPr>
          <p:nvPr/>
        </p:nvSpPr>
        <p:spPr>
          <a:xfrm>
            <a:off x="2212627" y="247779"/>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Details of Material</a:t>
            </a:r>
          </a:p>
        </p:txBody>
      </p:sp>
      <p:sp>
        <p:nvSpPr>
          <p:cNvPr id="5" name="TextBox 4">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a:t>
            </a:r>
            <a:r>
              <a:rPr lang="en-IN" sz="1100" b="1" dirty="0" smtClean="0"/>
              <a:t>5.5</a:t>
            </a:r>
            <a:endParaRPr lang="en-IN" sz="1100" b="1" dirty="0"/>
          </a:p>
        </p:txBody>
      </p:sp>
    </p:spTree>
    <p:extLst>
      <p:ext uri="{BB962C8B-B14F-4D97-AF65-F5344CB8AC3E}">
        <p14:creationId xmlns:p14="http://schemas.microsoft.com/office/powerpoint/2010/main" xmlns="" val="407707882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06C1DAF-A158-4085-8812-B2111AA361FA}"/>
              </a:ext>
            </a:extLst>
          </p:cNvPr>
          <p:cNvSpPr>
            <a:spLocks noGrp="1"/>
          </p:cNvSpPr>
          <p:nvPr>
            <p:ph idx="1"/>
          </p:nvPr>
        </p:nvSpPr>
        <p:spPr>
          <a:xfrm>
            <a:off x="838200" y="1066800"/>
            <a:ext cx="10515600" cy="5110163"/>
          </a:xfrm>
        </p:spPr>
        <p:txBody>
          <a:bodyPr>
            <a:normAutofit/>
          </a:bodyPr>
          <a:lstStyle/>
          <a:p>
            <a:pPr marL="0" indent="0">
              <a:buNone/>
            </a:pPr>
            <a:r>
              <a:rPr lang="en-IN" sz="2400" dirty="0"/>
              <a:t>As discussed, our approach is to design for the cheap and still optimize so that we avoid overdesigning , this would help us to reduce the cost.</a:t>
            </a:r>
          </a:p>
          <a:p>
            <a:pPr marL="0" indent="0">
              <a:buNone/>
            </a:pPr>
            <a:r>
              <a:rPr lang="en-IN" sz="2400" dirty="0"/>
              <a:t>The approach that we followed is iterative in nature and processes like reverse engineering are adopted in order to select various systems from the ones existing in the market. This step would ensure standardization and reliability would follow as a by part.</a:t>
            </a:r>
          </a:p>
          <a:p>
            <a:pPr marL="0" indent="0">
              <a:buNone/>
            </a:pPr>
            <a:r>
              <a:rPr lang="en-IN" sz="2400" dirty="0"/>
              <a:t>Our top priority would always be the safety of the driver and working in this direction, we will strive to add aesthetic value and a sense of ergonomics to the vehicle.</a:t>
            </a:r>
          </a:p>
        </p:txBody>
      </p:sp>
      <p:sp>
        <p:nvSpPr>
          <p:cNvPr id="4" name="Title 1">
            <a:extLst>
              <a:ext uri="{FF2B5EF4-FFF2-40B4-BE49-F238E27FC236}">
                <a16:creationId xmlns:a16="http://schemas.microsoft.com/office/drawing/2014/main" xmlns="" id="{989AD19D-D08F-4E70-87CE-7F0F08A7E748}"/>
              </a:ext>
            </a:extLst>
          </p:cNvPr>
          <p:cNvSpPr txBox="1">
            <a:spLocks/>
          </p:cNvSpPr>
          <p:nvPr/>
        </p:nvSpPr>
        <p:spPr>
          <a:xfrm>
            <a:off x="2212627" y="247779"/>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Overall Summary</a:t>
            </a:r>
          </a:p>
        </p:txBody>
      </p:sp>
      <p:sp>
        <p:nvSpPr>
          <p:cNvPr id="5" name="TextBox 4">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a:t>Page </a:t>
            </a:r>
            <a:r>
              <a:rPr lang="en-IN" sz="1100" b="1" smtClean="0"/>
              <a:t>5.6</a:t>
            </a:r>
            <a:endParaRPr lang="en-IN" sz="1100" b="1" dirty="0"/>
          </a:p>
        </p:txBody>
      </p:sp>
    </p:spTree>
    <p:extLst>
      <p:ext uri="{BB962C8B-B14F-4D97-AF65-F5344CB8AC3E}">
        <p14:creationId xmlns:p14="http://schemas.microsoft.com/office/powerpoint/2010/main" xmlns="" val="7183111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189A779-89F7-4CE2-8E53-00F2FAB6994C}"/>
              </a:ext>
            </a:extLst>
          </p:cNvPr>
          <p:cNvSpPr>
            <a:spLocks noGrp="1"/>
          </p:cNvSpPr>
          <p:nvPr>
            <p:ph type="title"/>
          </p:nvPr>
        </p:nvSpPr>
        <p:spPr>
          <a:xfrm>
            <a:off x="2193966" y="72570"/>
            <a:ext cx="7574148" cy="682171"/>
          </a:xfrm>
        </p:spPr>
        <p:txBody>
          <a:bodyPr>
            <a:normAutofit/>
          </a:bodyPr>
          <a:lstStyle/>
          <a:p>
            <a:pPr algn="ctr"/>
            <a:r>
              <a:rPr lang="en-IN" sz="2800" b="1" dirty="0">
                <a:latin typeface="+mn-lt"/>
              </a:rPr>
              <a:t>Solar Panel Mounting Points</a:t>
            </a:r>
          </a:p>
        </p:txBody>
      </p:sp>
      <p:sp>
        <p:nvSpPr>
          <p:cNvPr id="3" name="TextBox 2">
            <a:extLst>
              <a:ext uri="{FF2B5EF4-FFF2-40B4-BE49-F238E27FC236}">
                <a16:creationId xmlns:a16="http://schemas.microsoft.com/office/drawing/2014/main" xmlns="" id="{80AC6E24-7A3E-4972-884A-038BE36EE8C7}"/>
              </a:ext>
            </a:extLst>
          </p:cNvPr>
          <p:cNvSpPr txBox="1"/>
          <p:nvPr/>
        </p:nvSpPr>
        <p:spPr>
          <a:xfrm>
            <a:off x="858416" y="1184988"/>
            <a:ext cx="7064626" cy="3139321"/>
          </a:xfrm>
          <a:prstGeom prst="rect">
            <a:avLst/>
          </a:prstGeom>
          <a:noFill/>
        </p:spPr>
        <p:txBody>
          <a:bodyPr wrap="none" rtlCol="0">
            <a:spAutoFit/>
          </a:bodyPr>
          <a:lstStyle/>
          <a:p>
            <a:endParaRPr lang="en-IN" dirty="0"/>
          </a:p>
          <a:p>
            <a:r>
              <a:rPr lang="en-IN" b="1" dirty="0"/>
              <a:t>Assumption &amp; Considerations</a:t>
            </a:r>
            <a:r>
              <a:rPr lang="en-IN" dirty="0"/>
              <a:t>: </a:t>
            </a:r>
          </a:p>
          <a:p>
            <a:r>
              <a:rPr lang="en-US" dirty="0"/>
              <a:t>Following assumptions &amp; consideration were made.</a:t>
            </a:r>
          </a:p>
          <a:p>
            <a:r>
              <a:rPr lang="en-US" dirty="0"/>
              <a:t>Suspension Mounting Points were fixed and weight of solar panel is 3 Kg. </a:t>
            </a:r>
          </a:p>
          <a:p>
            <a:r>
              <a:rPr lang="en-US" dirty="0"/>
              <a:t>Acceleration due to gravity=9.8m/s2</a:t>
            </a:r>
          </a:p>
          <a:p>
            <a:endParaRPr lang="en-IN" dirty="0"/>
          </a:p>
          <a:p>
            <a:r>
              <a:rPr lang="en-IN" b="1" dirty="0"/>
              <a:t>Calculation of Forces: </a:t>
            </a:r>
            <a:endParaRPr lang="en-IN" dirty="0"/>
          </a:p>
          <a:p>
            <a:r>
              <a:rPr lang="en-IN" dirty="0"/>
              <a:t>Force= Mass x Acceleration </a:t>
            </a:r>
          </a:p>
          <a:p>
            <a:r>
              <a:rPr lang="en-IN" dirty="0"/>
              <a:t>Force= 3*9.8 </a:t>
            </a:r>
          </a:p>
          <a:p>
            <a:r>
              <a:rPr lang="en-IN" dirty="0"/>
              <a:t>Force=29.4N </a:t>
            </a:r>
          </a:p>
          <a:p>
            <a:r>
              <a:rPr lang="en-IN" dirty="0"/>
              <a:t>≈50N </a:t>
            </a:r>
          </a:p>
        </p:txBody>
      </p:sp>
      <p:sp>
        <p:nvSpPr>
          <p:cNvPr id="4" name="TextBox 3">
            <a:extLst>
              <a:ext uri="{FF2B5EF4-FFF2-40B4-BE49-F238E27FC236}">
                <a16:creationId xmlns:a16="http://schemas.microsoft.com/office/drawing/2014/main" xmlns="" id="{46F29F7F-ED4C-49F1-9B19-4AE516F2230A}"/>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2.9</a:t>
            </a:r>
          </a:p>
        </p:txBody>
      </p:sp>
    </p:spTree>
    <p:extLst>
      <p:ext uri="{BB962C8B-B14F-4D97-AF65-F5344CB8AC3E}">
        <p14:creationId xmlns:p14="http://schemas.microsoft.com/office/powerpoint/2010/main" xmlns="" val="184720906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580571" y="1062486"/>
            <a:ext cx="11435712" cy="28623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Include image of FE models for iteration-1.</a:t>
            </a:r>
          </a:p>
          <a:p>
            <a:pPr marL="285750" indent="-285750">
              <a:lnSpc>
                <a:spcPct val="150000"/>
              </a:lnSpc>
              <a:buFont typeface="Arial" panose="020B0604020202020204" pitchFamily="34" charset="0"/>
              <a:buChar char="•"/>
            </a:pPr>
            <a:r>
              <a:rPr lang="en-IN" sz="2400" dirty="0"/>
              <a:t>Include FE model of different load cases (front, side, rollover etc) in separate slides.</a:t>
            </a:r>
          </a:p>
          <a:p>
            <a:pPr marL="285750" indent="-285750">
              <a:lnSpc>
                <a:spcPct val="150000"/>
              </a:lnSpc>
              <a:buFont typeface="Arial" panose="020B0604020202020204" pitchFamily="34" charset="0"/>
              <a:buChar char="•"/>
            </a:pPr>
            <a:r>
              <a:rPr lang="en-IN" sz="2400" dirty="0"/>
              <a:t>For each load cases following pictures to be included:</a:t>
            </a:r>
          </a:p>
          <a:p>
            <a:pPr marL="800100" lvl="1" indent="-342900">
              <a:lnSpc>
                <a:spcPct val="150000"/>
              </a:lnSpc>
              <a:buFont typeface="Wingdings" pitchFamily="2" charset="2"/>
              <a:buChar char="Ø"/>
            </a:pPr>
            <a:r>
              <a:rPr lang="en-IN" sz="2400" b="1" dirty="0"/>
              <a:t>Pre-processing: </a:t>
            </a:r>
            <a:r>
              <a:rPr lang="en-IN" sz="2400" dirty="0"/>
              <a:t>Meshed View, Load Distribution, Boundary Conditions</a:t>
            </a:r>
          </a:p>
          <a:p>
            <a:pPr marL="800100" lvl="1" indent="-342900">
              <a:lnSpc>
                <a:spcPct val="150000"/>
              </a:lnSpc>
              <a:buFont typeface="Wingdings" pitchFamily="2" charset="2"/>
              <a:buChar char="Ø"/>
            </a:pPr>
            <a:r>
              <a:rPr lang="en-IN" sz="2400" b="1" dirty="0"/>
              <a:t>Post-processing: </a:t>
            </a:r>
            <a:r>
              <a:rPr lang="en-IN" sz="2400" dirty="0"/>
              <a:t>view after simulation showing stress, strain, deformation and FOS. </a:t>
            </a:r>
          </a:p>
        </p:txBody>
      </p:sp>
      <p:sp>
        <p:nvSpPr>
          <p:cNvPr id="5" name="Title 1">
            <a:extLst>
              <a:ext uri="{FF2B5EF4-FFF2-40B4-BE49-F238E27FC236}">
                <a16:creationId xmlns:a16="http://schemas.microsoft.com/office/drawing/2014/main" xmlns="" id="{09E5D27F-52B1-4923-BD78-7F12C4A6C803}"/>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Frame</a:t>
            </a:r>
          </a:p>
        </p:txBody>
      </p:sp>
    </p:spTree>
    <p:extLst>
      <p:ext uri="{BB962C8B-B14F-4D97-AF65-F5344CB8AC3E}">
        <p14:creationId xmlns:p14="http://schemas.microsoft.com/office/powerpoint/2010/main" xmlns="" val="349944896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69330CB-CD67-4A91-8382-CADF534C27A5}"/>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a:t>
            </a:r>
          </a:p>
        </p:txBody>
      </p:sp>
      <p:pic>
        <p:nvPicPr>
          <p:cNvPr id="3" name="Picture 2">
            <a:extLst>
              <a:ext uri="{FF2B5EF4-FFF2-40B4-BE49-F238E27FC236}">
                <a16:creationId xmlns:a16="http://schemas.microsoft.com/office/drawing/2014/main" xmlns="" id="{03BF619A-C9D8-43CB-ABFF-91F27247E497}"/>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13925" t="1059" r="4344" b="3383"/>
          <a:stretch/>
        </p:blipFill>
        <p:spPr>
          <a:xfrm>
            <a:off x="175717" y="1016461"/>
            <a:ext cx="5312394" cy="5271797"/>
          </a:xfrm>
          <a:prstGeom prst="rect">
            <a:avLst/>
          </a:prstGeom>
        </p:spPr>
      </p:pic>
      <p:pic>
        <p:nvPicPr>
          <p:cNvPr id="6" name="Picture 5">
            <a:extLst>
              <a:ext uri="{FF2B5EF4-FFF2-40B4-BE49-F238E27FC236}">
                <a16:creationId xmlns:a16="http://schemas.microsoft.com/office/drawing/2014/main" xmlns="" id="{A878F484-505A-4F70-AD11-B6406B9DEA2D}"/>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48577" y="1016461"/>
            <a:ext cx="6547414" cy="5271797"/>
          </a:xfrm>
          <a:prstGeom prst="rect">
            <a:avLst/>
          </a:prstGeom>
        </p:spPr>
      </p:pic>
      <p:pic>
        <p:nvPicPr>
          <p:cNvPr id="8" name="Picture 7">
            <a:extLst>
              <a:ext uri="{FF2B5EF4-FFF2-40B4-BE49-F238E27FC236}">
                <a16:creationId xmlns:a16="http://schemas.microsoft.com/office/drawing/2014/main" xmlns="" id="{31B457F2-80B1-4646-BC78-1D714D0B67C5}"/>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48577" y="1016461"/>
            <a:ext cx="6547414" cy="5271797"/>
          </a:xfrm>
          <a:prstGeom prst="rect">
            <a:avLst/>
          </a:prstGeom>
        </p:spPr>
      </p:pic>
      <p:sp>
        <p:nvSpPr>
          <p:cNvPr id="7" name="Title 1">
            <a:extLst>
              <a:ext uri="{FF2B5EF4-FFF2-40B4-BE49-F238E27FC236}">
                <a16:creationId xmlns:a16="http://schemas.microsoft.com/office/drawing/2014/main" xmlns="" id="{70042707-8264-4251-968C-35674981AE5F}"/>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1018,1in x 0.84in x 2mm</a:t>
            </a:r>
          </a:p>
        </p:txBody>
      </p:sp>
    </p:spTree>
    <p:extLst>
      <p:ext uri="{BB962C8B-B14F-4D97-AF65-F5344CB8AC3E}">
        <p14:creationId xmlns:p14="http://schemas.microsoft.com/office/powerpoint/2010/main" xmlns="" val="110543253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8"/>
                                        </p:tgtEl>
                                      </p:cBhvr>
                                    </p:animEffect>
                                    <p:set>
                                      <p:cBhvr>
                                        <p:cTn id="7" dur="1" fill="hold">
                                          <p:stCondLst>
                                            <p:cond delay="1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837AE826-21AF-45F3-870C-5670E6E77CE8}"/>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a:t>
            </a:r>
          </a:p>
        </p:txBody>
      </p:sp>
      <p:pic>
        <p:nvPicPr>
          <p:cNvPr id="11" name="Picture 10">
            <a:extLst>
              <a:ext uri="{FF2B5EF4-FFF2-40B4-BE49-F238E27FC236}">
                <a16:creationId xmlns:a16="http://schemas.microsoft.com/office/drawing/2014/main" xmlns="" id="{8C7DFDFA-55B4-42C7-B8F0-FE51DC4240C3}"/>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91453" y="1204910"/>
            <a:ext cx="5524500" cy="4448175"/>
          </a:xfrm>
          <a:prstGeom prst="rect">
            <a:avLst/>
          </a:prstGeom>
        </p:spPr>
      </p:pic>
      <p:pic>
        <p:nvPicPr>
          <p:cNvPr id="12" name="Picture 11">
            <a:extLst>
              <a:ext uri="{FF2B5EF4-FFF2-40B4-BE49-F238E27FC236}">
                <a16:creationId xmlns:a16="http://schemas.microsoft.com/office/drawing/2014/main" xmlns="" id="{F854D5C0-FAF2-4C51-AC07-9532CDF73B65}"/>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76047" y="1204911"/>
            <a:ext cx="5524500" cy="4448175"/>
          </a:xfrm>
          <a:prstGeom prst="rect">
            <a:avLst/>
          </a:prstGeom>
        </p:spPr>
      </p:pic>
      <p:sp>
        <p:nvSpPr>
          <p:cNvPr id="5" name="Title 1">
            <a:extLst>
              <a:ext uri="{FF2B5EF4-FFF2-40B4-BE49-F238E27FC236}">
                <a16:creationId xmlns:a16="http://schemas.microsoft.com/office/drawing/2014/main" xmlns="" id="{BDD313D9-C8CD-40F9-AC5F-7E1C6A8963B8}"/>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FRONT IMPACT</a:t>
            </a:r>
          </a:p>
        </p:txBody>
      </p:sp>
    </p:spTree>
    <p:extLst>
      <p:ext uri="{BB962C8B-B14F-4D97-AF65-F5344CB8AC3E}">
        <p14:creationId xmlns:p14="http://schemas.microsoft.com/office/powerpoint/2010/main" xmlns="" val="365115027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8BEDE9F2-89D5-46DB-9A67-409908A66ABB}"/>
              </a:ext>
            </a:extLst>
          </p:cNvPr>
          <p:cNvSpPr txBox="1"/>
          <p:nvPr/>
        </p:nvSpPr>
        <p:spPr>
          <a:xfrm>
            <a:off x="11467643" y="6297589"/>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a:t>
            </a:r>
          </a:p>
        </p:txBody>
      </p:sp>
      <p:pic>
        <p:nvPicPr>
          <p:cNvPr id="3" name="Picture 2">
            <a:extLst>
              <a:ext uri="{FF2B5EF4-FFF2-40B4-BE49-F238E27FC236}">
                <a16:creationId xmlns:a16="http://schemas.microsoft.com/office/drawing/2014/main" xmlns="" id="{2689AB17-805F-4CC8-9192-3B36638FF85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93545" y="1365899"/>
            <a:ext cx="5524500" cy="4448175"/>
          </a:xfrm>
          <a:prstGeom prst="rect">
            <a:avLst/>
          </a:prstGeom>
        </p:spPr>
      </p:pic>
      <p:pic>
        <p:nvPicPr>
          <p:cNvPr id="4" name="Picture 3">
            <a:extLst>
              <a:ext uri="{FF2B5EF4-FFF2-40B4-BE49-F238E27FC236}">
                <a16:creationId xmlns:a16="http://schemas.microsoft.com/office/drawing/2014/main" xmlns="" id="{375DA838-333E-46A4-8D07-F37DC478B58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73955" y="1365898"/>
            <a:ext cx="5524500" cy="4448175"/>
          </a:xfrm>
          <a:prstGeom prst="rect">
            <a:avLst/>
          </a:prstGeom>
        </p:spPr>
      </p:pic>
      <p:sp>
        <p:nvSpPr>
          <p:cNvPr id="5" name="Title 1">
            <a:extLst>
              <a:ext uri="{FF2B5EF4-FFF2-40B4-BE49-F238E27FC236}">
                <a16:creationId xmlns:a16="http://schemas.microsoft.com/office/drawing/2014/main" xmlns="" id="{6B00A3D8-BBF4-436D-9F54-C63956070B40}"/>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FRONT IMPACT</a:t>
            </a:r>
          </a:p>
        </p:txBody>
      </p:sp>
    </p:spTree>
    <p:extLst>
      <p:ext uri="{BB962C8B-B14F-4D97-AF65-F5344CB8AC3E}">
        <p14:creationId xmlns:p14="http://schemas.microsoft.com/office/powerpoint/2010/main" xmlns="" val="186277883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829D78-C89F-4D91-B844-2149B420F338}"/>
              </a:ext>
            </a:extLst>
          </p:cNvPr>
          <p:cNvSpPr>
            <a:spLocks noGrp="1"/>
          </p:cNvSpPr>
          <p:nvPr>
            <p:ph type="title"/>
          </p:nvPr>
        </p:nvSpPr>
        <p:spPr>
          <a:xfrm>
            <a:off x="556846" y="972457"/>
            <a:ext cx="10515600" cy="754743"/>
          </a:xfrm>
        </p:spPr>
        <p:txBody>
          <a:bodyPr vert="horz" lIns="91440" tIns="45720" rIns="91440" bIns="45720" rtlCol="0" anchor="ctr">
            <a:normAutofit/>
          </a:bodyPr>
          <a:lstStyle/>
          <a:p>
            <a:r>
              <a:rPr lang="en-IN" sz="2800" b="1" dirty="0">
                <a:latin typeface="+mn-lt"/>
                <a:ea typeface="+mn-ea"/>
                <a:cs typeface="+mn-cs"/>
              </a:rPr>
              <a:t>Content</a:t>
            </a:r>
            <a:endParaRPr lang="en-IN"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FBDF0531-2B36-43E3-9EFB-114FF54760EE}"/>
              </a:ext>
            </a:extLst>
          </p:cNvPr>
          <p:cNvSpPr>
            <a:spLocks noGrp="1"/>
          </p:cNvSpPr>
          <p:nvPr>
            <p:ph idx="1"/>
          </p:nvPr>
        </p:nvSpPr>
        <p:spPr/>
        <p:txBody>
          <a:bodyPr>
            <a:normAutofit/>
          </a:bodyPr>
          <a:lstStyle/>
          <a:p>
            <a:pPr marL="514350" indent="-514350">
              <a:buFont typeface="+mj-lt"/>
              <a:buAutoNum type="arabicPeriod"/>
            </a:pPr>
            <a:r>
              <a:rPr lang="en-IN" sz="2000" dirty="0"/>
              <a:t>Vehicle Design</a:t>
            </a:r>
          </a:p>
          <a:p>
            <a:pPr marL="514350" indent="-514350">
              <a:buFont typeface="+mj-lt"/>
              <a:buAutoNum type="arabicPeriod"/>
            </a:pPr>
            <a:r>
              <a:rPr lang="en-IN" sz="2000" dirty="0"/>
              <a:t>Impact Load Calculation</a:t>
            </a:r>
          </a:p>
          <a:p>
            <a:pPr marL="514350" indent="-514350">
              <a:buFont typeface="+mj-lt"/>
              <a:buAutoNum type="arabicPeriod"/>
            </a:pPr>
            <a:r>
              <a:rPr lang="en-IN" sz="2000" dirty="0"/>
              <a:t>FE Modelling and CAE Analysis of Frame</a:t>
            </a:r>
          </a:p>
          <a:p>
            <a:pPr marL="514350" indent="-514350">
              <a:buFont typeface="+mj-lt"/>
              <a:buAutoNum type="arabicPeriod"/>
            </a:pPr>
            <a:r>
              <a:rPr lang="en-IN" sz="2000" dirty="0"/>
              <a:t>FE Modelling and CAE Analysis of Hard-Points</a:t>
            </a:r>
          </a:p>
          <a:p>
            <a:pPr marL="514350" indent="-514350">
              <a:buFont typeface="+mj-lt"/>
              <a:buAutoNum type="arabicPeriod"/>
            </a:pPr>
            <a:r>
              <a:rPr lang="en-IN" sz="2000" dirty="0"/>
              <a:t>Result Comparison and Optimization Details</a:t>
            </a:r>
          </a:p>
          <a:p>
            <a:pPr marL="514350" indent="-514350">
              <a:buFont typeface="+mj-lt"/>
              <a:buAutoNum type="arabicPeriod"/>
            </a:pPr>
            <a:endParaRPr lang="en-IN" sz="2000" dirty="0"/>
          </a:p>
          <a:p>
            <a:pPr marL="514350" indent="-514350">
              <a:buFont typeface="+mj-lt"/>
              <a:buAutoNum type="arabicPeriod"/>
            </a:pPr>
            <a:endParaRPr lang="en-IN" sz="3200" dirty="0"/>
          </a:p>
        </p:txBody>
      </p:sp>
    </p:spTree>
    <p:extLst>
      <p:ext uri="{BB962C8B-B14F-4D97-AF65-F5344CB8AC3E}">
        <p14:creationId xmlns:p14="http://schemas.microsoft.com/office/powerpoint/2010/main" xmlns="" val="27400728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C495FC9B-5C19-4EE8-9E2D-7FE3A0142D03}"/>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3.5</a:t>
            </a:r>
          </a:p>
        </p:txBody>
      </p:sp>
      <p:pic>
        <p:nvPicPr>
          <p:cNvPr id="4" name="Picture 3">
            <a:extLst>
              <a:ext uri="{FF2B5EF4-FFF2-40B4-BE49-F238E27FC236}">
                <a16:creationId xmlns:a16="http://schemas.microsoft.com/office/drawing/2014/main" xmlns="" id="{38CBF454-B471-407A-9F44-FB299DF04F83}"/>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22182" y="1317588"/>
            <a:ext cx="5524500" cy="4448175"/>
          </a:xfrm>
          <a:prstGeom prst="rect">
            <a:avLst/>
          </a:prstGeom>
        </p:spPr>
      </p:pic>
      <p:pic>
        <p:nvPicPr>
          <p:cNvPr id="6" name="Picture 5">
            <a:extLst>
              <a:ext uri="{FF2B5EF4-FFF2-40B4-BE49-F238E27FC236}">
                <a16:creationId xmlns:a16="http://schemas.microsoft.com/office/drawing/2014/main" xmlns="" id="{E3A6ADF5-4159-47A2-BCB5-06F4E2BB89B2}"/>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45319" y="1317588"/>
            <a:ext cx="5524500" cy="4448175"/>
          </a:xfrm>
          <a:prstGeom prst="rect">
            <a:avLst/>
          </a:prstGeom>
        </p:spPr>
      </p:pic>
      <p:sp>
        <p:nvSpPr>
          <p:cNvPr id="5" name="Title 1">
            <a:extLst>
              <a:ext uri="{FF2B5EF4-FFF2-40B4-BE49-F238E27FC236}">
                <a16:creationId xmlns:a16="http://schemas.microsoft.com/office/drawing/2014/main" xmlns="" id="{C681E207-F2A6-482A-BAFE-36AB081D0633}"/>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SIDE IMPACT</a:t>
            </a:r>
          </a:p>
        </p:txBody>
      </p:sp>
    </p:spTree>
    <p:extLst>
      <p:ext uri="{BB962C8B-B14F-4D97-AF65-F5344CB8AC3E}">
        <p14:creationId xmlns:p14="http://schemas.microsoft.com/office/powerpoint/2010/main" xmlns="" val="389724820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FF585F1-D422-4C36-BF90-1A14F401DB99}"/>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3.6</a:t>
            </a:r>
          </a:p>
        </p:txBody>
      </p:sp>
      <p:pic>
        <p:nvPicPr>
          <p:cNvPr id="3" name="Picture 2">
            <a:extLst>
              <a:ext uri="{FF2B5EF4-FFF2-40B4-BE49-F238E27FC236}">
                <a16:creationId xmlns:a16="http://schemas.microsoft.com/office/drawing/2014/main" xmlns="" id="{AD47207E-8787-4E9E-8ED3-51822B3D2281}"/>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25440" y="1504911"/>
            <a:ext cx="5524500" cy="4448175"/>
          </a:xfrm>
          <a:prstGeom prst="rect">
            <a:avLst/>
          </a:prstGeom>
        </p:spPr>
      </p:pic>
      <p:pic>
        <p:nvPicPr>
          <p:cNvPr id="4" name="Picture 3">
            <a:extLst>
              <a:ext uri="{FF2B5EF4-FFF2-40B4-BE49-F238E27FC236}">
                <a16:creationId xmlns:a16="http://schemas.microsoft.com/office/drawing/2014/main" xmlns="" id="{2BCFC610-11A8-4B29-8DA8-56439964EDB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42062" y="1504910"/>
            <a:ext cx="5524500" cy="4448175"/>
          </a:xfrm>
          <a:prstGeom prst="rect">
            <a:avLst/>
          </a:prstGeom>
        </p:spPr>
      </p:pic>
      <p:sp>
        <p:nvSpPr>
          <p:cNvPr id="5" name="Title 1">
            <a:extLst>
              <a:ext uri="{FF2B5EF4-FFF2-40B4-BE49-F238E27FC236}">
                <a16:creationId xmlns:a16="http://schemas.microsoft.com/office/drawing/2014/main" xmlns="" id="{57686643-409E-40DF-AE03-FC31AC30996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SIDE IMPACT</a:t>
            </a:r>
          </a:p>
        </p:txBody>
      </p:sp>
    </p:spTree>
    <p:extLst>
      <p:ext uri="{BB962C8B-B14F-4D97-AF65-F5344CB8AC3E}">
        <p14:creationId xmlns:p14="http://schemas.microsoft.com/office/powerpoint/2010/main" xmlns="" val="191239439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5AFC97E-93EC-4278-A0A6-BF04E95FBE0B}"/>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3.7</a:t>
            </a:r>
          </a:p>
        </p:txBody>
      </p:sp>
      <p:pic>
        <p:nvPicPr>
          <p:cNvPr id="4" name="Picture 3">
            <a:extLst>
              <a:ext uri="{FF2B5EF4-FFF2-40B4-BE49-F238E27FC236}">
                <a16:creationId xmlns:a16="http://schemas.microsoft.com/office/drawing/2014/main" xmlns="" id="{05620790-32F4-40B8-B4D1-F671E755FEB7}"/>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398477" y="1204910"/>
            <a:ext cx="5524500" cy="4448175"/>
          </a:xfrm>
          <a:prstGeom prst="rect">
            <a:avLst/>
          </a:prstGeom>
        </p:spPr>
      </p:pic>
      <p:pic>
        <p:nvPicPr>
          <p:cNvPr id="6" name="Picture 5">
            <a:extLst>
              <a:ext uri="{FF2B5EF4-FFF2-40B4-BE49-F238E27FC236}">
                <a16:creationId xmlns:a16="http://schemas.microsoft.com/office/drawing/2014/main" xmlns="" id="{A3DBBCDE-34F1-4B3E-B61E-1B97ED2894E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69023" y="1204909"/>
            <a:ext cx="5524500" cy="4448175"/>
          </a:xfrm>
          <a:prstGeom prst="rect">
            <a:avLst/>
          </a:prstGeom>
        </p:spPr>
      </p:pic>
      <p:sp>
        <p:nvSpPr>
          <p:cNvPr id="5" name="Title 1">
            <a:extLst>
              <a:ext uri="{FF2B5EF4-FFF2-40B4-BE49-F238E27FC236}">
                <a16:creationId xmlns:a16="http://schemas.microsoft.com/office/drawing/2014/main" xmlns="" id="{34616ABB-67E2-4105-B9E0-91C434802E83}"/>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R</a:t>
            </a:r>
            <a:r>
              <a:rPr lang="en-IN" sz="2800" b="1" dirty="0">
                <a:latin typeface="+mn-lt"/>
              </a:rPr>
              <a:t>OLL-OVER IMPACT</a:t>
            </a:r>
          </a:p>
        </p:txBody>
      </p:sp>
    </p:spTree>
    <p:extLst>
      <p:ext uri="{BB962C8B-B14F-4D97-AF65-F5344CB8AC3E}">
        <p14:creationId xmlns:p14="http://schemas.microsoft.com/office/powerpoint/2010/main" xmlns="" val="152778463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AB292858-A11B-42E8-8EA1-73CBBFD96997}"/>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3.8</a:t>
            </a:r>
          </a:p>
        </p:txBody>
      </p:sp>
      <p:pic>
        <p:nvPicPr>
          <p:cNvPr id="3" name="Picture 2">
            <a:extLst>
              <a:ext uri="{FF2B5EF4-FFF2-40B4-BE49-F238E27FC236}">
                <a16:creationId xmlns:a16="http://schemas.microsoft.com/office/drawing/2014/main" xmlns="" id="{EB1E41A9-6166-4989-A717-DBBD4F55116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08502" y="1449638"/>
            <a:ext cx="5524500" cy="4448175"/>
          </a:xfrm>
          <a:prstGeom prst="rect">
            <a:avLst/>
          </a:prstGeom>
        </p:spPr>
      </p:pic>
      <p:pic>
        <p:nvPicPr>
          <p:cNvPr id="4" name="Picture 3">
            <a:extLst>
              <a:ext uri="{FF2B5EF4-FFF2-40B4-BE49-F238E27FC236}">
                <a16:creationId xmlns:a16="http://schemas.microsoft.com/office/drawing/2014/main" xmlns="" id="{2EEE5F28-547E-4D05-9F30-FA36784D8E1D}"/>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358998" y="1449637"/>
            <a:ext cx="5524500" cy="4448175"/>
          </a:xfrm>
          <a:prstGeom prst="rect">
            <a:avLst/>
          </a:prstGeom>
        </p:spPr>
      </p:pic>
      <p:sp>
        <p:nvSpPr>
          <p:cNvPr id="5" name="Title 1">
            <a:extLst>
              <a:ext uri="{FF2B5EF4-FFF2-40B4-BE49-F238E27FC236}">
                <a16:creationId xmlns:a16="http://schemas.microsoft.com/office/drawing/2014/main" xmlns="" id="{2940210B-72E6-47A3-AA9D-10B100A8BF63}"/>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R</a:t>
            </a:r>
            <a:r>
              <a:rPr lang="en-IN" sz="2800" b="1" dirty="0">
                <a:latin typeface="+mn-lt"/>
              </a:rPr>
              <a:t>OLL-OVER IMPACT</a:t>
            </a:r>
          </a:p>
        </p:txBody>
      </p:sp>
    </p:spTree>
    <p:extLst>
      <p:ext uri="{BB962C8B-B14F-4D97-AF65-F5344CB8AC3E}">
        <p14:creationId xmlns:p14="http://schemas.microsoft.com/office/powerpoint/2010/main" xmlns="" val="80919398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49C5E9F-9D76-48A9-B51B-89603C9495D3}"/>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3.9</a:t>
            </a:r>
          </a:p>
        </p:txBody>
      </p:sp>
      <p:pic>
        <p:nvPicPr>
          <p:cNvPr id="4" name="Picture 3">
            <a:extLst>
              <a:ext uri="{FF2B5EF4-FFF2-40B4-BE49-F238E27FC236}">
                <a16:creationId xmlns:a16="http://schemas.microsoft.com/office/drawing/2014/main" xmlns="" id="{261A2BDE-B581-4DC9-B4A8-4AB775A8DDB6}"/>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375918" y="1204912"/>
            <a:ext cx="5524500" cy="4448175"/>
          </a:xfrm>
          <a:prstGeom prst="rect">
            <a:avLst/>
          </a:prstGeom>
        </p:spPr>
      </p:pic>
      <p:pic>
        <p:nvPicPr>
          <p:cNvPr id="6" name="Picture 5">
            <a:extLst>
              <a:ext uri="{FF2B5EF4-FFF2-40B4-BE49-F238E27FC236}">
                <a16:creationId xmlns:a16="http://schemas.microsoft.com/office/drawing/2014/main" xmlns="" id="{F67ED41C-F810-4BE3-89F6-20EF80DE19B0}"/>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91582" y="1204912"/>
            <a:ext cx="5524500" cy="4448175"/>
          </a:xfrm>
          <a:prstGeom prst="rect">
            <a:avLst/>
          </a:prstGeom>
        </p:spPr>
      </p:pic>
      <p:sp>
        <p:nvSpPr>
          <p:cNvPr id="5" name="Title 1">
            <a:extLst>
              <a:ext uri="{FF2B5EF4-FFF2-40B4-BE49-F238E27FC236}">
                <a16:creationId xmlns:a16="http://schemas.microsoft.com/office/drawing/2014/main" xmlns="" id="{80D0B08A-9095-4B46-9348-8EAE531B4A0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BENDING</a:t>
            </a:r>
            <a:endParaRPr lang="en-IN" sz="2800" b="1" dirty="0">
              <a:latin typeface="+mn-lt"/>
            </a:endParaRPr>
          </a:p>
        </p:txBody>
      </p:sp>
    </p:spTree>
    <p:extLst>
      <p:ext uri="{BB962C8B-B14F-4D97-AF65-F5344CB8AC3E}">
        <p14:creationId xmlns:p14="http://schemas.microsoft.com/office/powerpoint/2010/main" xmlns="" val="333184589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3EFDE5C1-19B5-4789-BD61-325C76693EC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3.10</a:t>
            </a:r>
          </a:p>
        </p:txBody>
      </p:sp>
      <p:pic>
        <p:nvPicPr>
          <p:cNvPr id="3" name="Picture 2">
            <a:extLst>
              <a:ext uri="{FF2B5EF4-FFF2-40B4-BE49-F238E27FC236}">
                <a16:creationId xmlns:a16="http://schemas.microsoft.com/office/drawing/2014/main" xmlns="" id="{2DBF9829-A12B-46F2-B6AE-7B06247584C3}"/>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79455" y="1430266"/>
            <a:ext cx="5524500" cy="4448175"/>
          </a:xfrm>
          <a:prstGeom prst="rect">
            <a:avLst/>
          </a:prstGeom>
        </p:spPr>
      </p:pic>
      <p:pic>
        <p:nvPicPr>
          <p:cNvPr id="4" name="Picture 3">
            <a:extLst>
              <a:ext uri="{FF2B5EF4-FFF2-40B4-BE49-F238E27FC236}">
                <a16:creationId xmlns:a16="http://schemas.microsoft.com/office/drawing/2014/main" xmlns="" id="{2FAF7D55-96ED-413F-9DA1-A5B9C5D06DB4}"/>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91783" y="1430267"/>
            <a:ext cx="5524500" cy="4448175"/>
          </a:xfrm>
          <a:prstGeom prst="rect">
            <a:avLst/>
          </a:prstGeom>
        </p:spPr>
      </p:pic>
      <p:sp>
        <p:nvSpPr>
          <p:cNvPr id="5" name="Title 1">
            <a:extLst>
              <a:ext uri="{FF2B5EF4-FFF2-40B4-BE49-F238E27FC236}">
                <a16:creationId xmlns:a16="http://schemas.microsoft.com/office/drawing/2014/main" xmlns="" id="{8FE49D45-3ADC-460B-8C04-5C7FB0374693}"/>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BENDING</a:t>
            </a:r>
            <a:endParaRPr lang="en-IN" sz="2800" b="1" dirty="0">
              <a:latin typeface="+mn-lt"/>
            </a:endParaRPr>
          </a:p>
        </p:txBody>
      </p:sp>
    </p:spTree>
    <p:extLst>
      <p:ext uri="{BB962C8B-B14F-4D97-AF65-F5344CB8AC3E}">
        <p14:creationId xmlns:p14="http://schemas.microsoft.com/office/powerpoint/2010/main" xmlns="" val="286035674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32D379C-644F-4F18-AB97-6F39F1936738}"/>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3.11</a:t>
            </a:r>
          </a:p>
        </p:txBody>
      </p:sp>
      <p:pic>
        <p:nvPicPr>
          <p:cNvPr id="4" name="Picture 3">
            <a:extLst>
              <a:ext uri="{FF2B5EF4-FFF2-40B4-BE49-F238E27FC236}">
                <a16:creationId xmlns:a16="http://schemas.microsoft.com/office/drawing/2014/main" xmlns="" id="{0E97A91F-B1F3-496E-951C-39A0E119B8C3}"/>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300175" y="1204911"/>
            <a:ext cx="5524500" cy="4448175"/>
          </a:xfrm>
          <a:prstGeom prst="rect">
            <a:avLst/>
          </a:prstGeom>
        </p:spPr>
      </p:pic>
      <p:pic>
        <p:nvPicPr>
          <p:cNvPr id="6" name="Picture 5">
            <a:extLst>
              <a:ext uri="{FF2B5EF4-FFF2-40B4-BE49-F238E27FC236}">
                <a16:creationId xmlns:a16="http://schemas.microsoft.com/office/drawing/2014/main" xmlns="" id="{474FC7DE-5431-479E-A554-55F5AF7C1AD8}"/>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367325" y="1204911"/>
            <a:ext cx="5524500" cy="4448175"/>
          </a:xfrm>
          <a:prstGeom prst="rect">
            <a:avLst/>
          </a:prstGeom>
        </p:spPr>
      </p:pic>
      <p:sp>
        <p:nvSpPr>
          <p:cNvPr id="5" name="Title 1">
            <a:extLst>
              <a:ext uri="{FF2B5EF4-FFF2-40B4-BE49-F238E27FC236}">
                <a16:creationId xmlns:a16="http://schemas.microsoft.com/office/drawing/2014/main" xmlns="" id="{743BC4B6-6DA6-48CA-A291-DD0E5A7ECDB5}"/>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TORSION</a:t>
            </a:r>
            <a:endParaRPr lang="en-IN" sz="2800" b="1" dirty="0">
              <a:latin typeface="+mn-lt"/>
            </a:endParaRPr>
          </a:p>
        </p:txBody>
      </p:sp>
    </p:spTree>
    <p:extLst>
      <p:ext uri="{BB962C8B-B14F-4D97-AF65-F5344CB8AC3E}">
        <p14:creationId xmlns:p14="http://schemas.microsoft.com/office/powerpoint/2010/main" xmlns="" val="195166838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0A2285D-0218-4D70-88F4-62539D42530E}"/>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3.12</a:t>
            </a:r>
          </a:p>
        </p:txBody>
      </p:sp>
      <p:pic>
        <p:nvPicPr>
          <p:cNvPr id="3" name="Picture 2">
            <a:extLst>
              <a:ext uri="{FF2B5EF4-FFF2-40B4-BE49-F238E27FC236}">
                <a16:creationId xmlns:a16="http://schemas.microsoft.com/office/drawing/2014/main" xmlns="" id="{BE21971B-3FF1-4208-B377-9BED859E2E15}"/>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96028" y="1504910"/>
            <a:ext cx="5524500" cy="4448175"/>
          </a:xfrm>
          <a:prstGeom prst="rect">
            <a:avLst/>
          </a:prstGeom>
        </p:spPr>
      </p:pic>
      <p:pic>
        <p:nvPicPr>
          <p:cNvPr id="4" name="Picture 3">
            <a:extLst>
              <a:ext uri="{FF2B5EF4-FFF2-40B4-BE49-F238E27FC236}">
                <a16:creationId xmlns:a16="http://schemas.microsoft.com/office/drawing/2014/main" xmlns="" id="{13B19E46-EEF0-49B9-9371-FE3041877C6F}"/>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271472" y="1504910"/>
            <a:ext cx="5524500" cy="4448175"/>
          </a:xfrm>
          <a:prstGeom prst="rect">
            <a:avLst/>
          </a:prstGeom>
        </p:spPr>
      </p:pic>
      <p:sp>
        <p:nvSpPr>
          <p:cNvPr id="5" name="Title 1">
            <a:extLst>
              <a:ext uri="{FF2B5EF4-FFF2-40B4-BE49-F238E27FC236}">
                <a16:creationId xmlns:a16="http://schemas.microsoft.com/office/drawing/2014/main" xmlns="" id="{7DDCC96D-1853-469C-B157-BDD5072BB199}"/>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TORSION</a:t>
            </a:r>
            <a:endParaRPr lang="en-IN" sz="2800" b="1" dirty="0">
              <a:latin typeface="+mn-lt"/>
            </a:endParaRPr>
          </a:p>
        </p:txBody>
      </p:sp>
    </p:spTree>
    <p:extLst>
      <p:ext uri="{BB962C8B-B14F-4D97-AF65-F5344CB8AC3E}">
        <p14:creationId xmlns:p14="http://schemas.microsoft.com/office/powerpoint/2010/main" xmlns="" val="77006363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09E5D27F-52B1-4923-BD78-7F12C4A6C803}"/>
              </a:ext>
            </a:extLst>
          </p:cNvPr>
          <p:cNvSpPr>
            <a:spLocks noGrp="1"/>
          </p:cNvSpPr>
          <p:nvPr>
            <p:ph type="title"/>
          </p:nvPr>
        </p:nvSpPr>
        <p:spPr>
          <a:xfrm>
            <a:off x="2193966" y="72570"/>
            <a:ext cx="7574148" cy="682171"/>
          </a:xfrm>
        </p:spPr>
        <p:txBody>
          <a:bodyPr>
            <a:normAutofit/>
          </a:bodyPr>
          <a:lstStyle/>
          <a:p>
            <a:pPr algn="ctr"/>
            <a:r>
              <a:rPr lang="en-IN" sz="2800" b="1" u="sng" dirty="0">
                <a:latin typeface="+mn-lt"/>
              </a:rPr>
              <a:t>FE modelling and CAE Analysis of Frame</a:t>
            </a:r>
          </a:p>
        </p:txBody>
      </p:sp>
      <p:sp>
        <p:nvSpPr>
          <p:cNvPr id="5" name="Rectangle 4">
            <a:extLst>
              <a:ext uri="{FF2B5EF4-FFF2-40B4-BE49-F238E27FC236}">
                <a16:creationId xmlns:a16="http://schemas.microsoft.com/office/drawing/2014/main" xmlns="" id="{6A4AF0CC-00A1-460E-B3E8-A6BBCB6EEB9C}"/>
              </a:ext>
            </a:extLst>
          </p:cNvPr>
          <p:cNvSpPr/>
          <p:nvPr/>
        </p:nvSpPr>
        <p:spPr>
          <a:xfrm>
            <a:off x="623405" y="1061627"/>
            <a:ext cx="2743331" cy="1649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dirty="0"/>
          </a:p>
        </p:txBody>
      </p:sp>
      <p:graphicFrame>
        <p:nvGraphicFramePr>
          <p:cNvPr id="6" name="Table 5">
            <a:extLst>
              <a:ext uri="{FF2B5EF4-FFF2-40B4-BE49-F238E27FC236}">
                <a16:creationId xmlns:a16="http://schemas.microsoft.com/office/drawing/2014/main" xmlns="" id="{80AF881A-B916-4BFB-965B-994EE55CA197}"/>
              </a:ext>
            </a:extLst>
          </p:cNvPr>
          <p:cNvGraphicFramePr>
            <a:graphicFrameLocks noGrp="1"/>
          </p:cNvGraphicFramePr>
          <p:nvPr>
            <p:extLst>
              <p:ext uri="{D42A27DB-BD31-4B8C-83A1-F6EECF244321}">
                <p14:modId xmlns:p14="http://schemas.microsoft.com/office/powerpoint/2010/main" xmlns="" val="3294451892"/>
              </p:ext>
            </p:extLst>
          </p:nvPr>
        </p:nvGraphicFramePr>
        <p:xfrm>
          <a:off x="628094" y="2841825"/>
          <a:ext cx="11110480" cy="2932847"/>
        </p:xfrm>
        <a:graphic>
          <a:graphicData uri="http://schemas.openxmlformats.org/drawingml/2006/table">
            <a:tbl>
              <a:tblPr firstRow="1" bandRow="1">
                <a:tableStyleId>{5940675A-B579-460E-94D1-54222C63F5DA}</a:tableStyleId>
              </a:tblPr>
              <a:tblGrid>
                <a:gridCol w="1388810">
                  <a:extLst>
                    <a:ext uri="{9D8B030D-6E8A-4147-A177-3AD203B41FA5}">
                      <a16:colId xmlns:a16="http://schemas.microsoft.com/office/drawing/2014/main" xmlns="" val="505214032"/>
                    </a:ext>
                  </a:extLst>
                </a:gridCol>
                <a:gridCol w="1388810">
                  <a:extLst>
                    <a:ext uri="{9D8B030D-6E8A-4147-A177-3AD203B41FA5}">
                      <a16:colId xmlns:a16="http://schemas.microsoft.com/office/drawing/2014/main" xmlns="" val="2902538897"/>
                    </a:ext>
                  </a:extLst>
                </a:gridCol>
                <a:gridCol w="1388810">
                  <a:extLst>
                    <a:ext uri="{9D8B030D-6E8A-4147-A177-3AD203B41FA5}">
                      <a16:colId xmlns:a16="http://schemas.microsoft.com/office/drawing/2014/main" xmlns="" val="2005749428"/>
                    </a:ext>
                  </a:extLst>
                </a:gridCol>
                <a:gridCol w="1388810">
                  <a:extLst>
                    <a:ext uri="{9D8B030D-6E8A-4147-A177-3AD203B41FA5}">
                      <a16:colId xmlns:a16="http://schemas.microsoft.com/office/drawing/2014/main" xmlns="" val="2245700858"/>
                    </a:ext>
                  </a:extLst>
                </a:gridCol>
                <a:gridCol w="1388810">
                  <a:extLst>
                    <a:ext uri="{9D8B030D-6E8A-4147-A177-3AD203B41FA5}">
                      <a16:colId xmlns:a16="http://schemas.microsoft.com/office/drawing/2014/main" xmlns="" val="93896119"/>
                    </a:ext>
                  </a:extLst>
                </a:gridCol>
                <a:gridCol w="1388810">
                  <a:extLst>
                    <a:ext uri="{9D8B030D-6E8A-4147-A177-3AD203B41FA5}">
                      <a16:colId xmlns:a16="http://schemas.microsoft.com/office/drawing/2014/main" xmlns="" val="2505643536"/>
                    </a:ext>
                  </a:extLst>
                </a:gridCol>
                <a:gridCol w="1388810">
                  <a:extLst>
                    <a:ext uri="{9D8B030D-6E8A-4147-A177-3AD203B41FA5}">
                      <a16:colId xmlns:a16="http://schemas.microsoft.com/office/drawing/2014/main" xmlns="" val="3012759357"/>
                    </a:ext>
                  </a:extLst>
                </a:gridCol>
                <a:gridCol w="1388810">
                  <a:extLst>
                    <a:ext uri="{9D8B030D-6E8A-4147-A177-3AD203B41FA5}">
                      <a16:colId xmlns:a16="http://schemas.microsoft.com/office/drawing/2014/main" xmlns="" val="3740301639"/>
                    </a:ext>
                  </a:extLst>
                </a:gridCol>
              </a:tblGrid>
              <a:tr h="336967">
                <a:tc gridSpan="8">
                  <a:txBody>
                    <a:bodyPr/>
                    <a:lstStyle/>
                    <a:p>
                      <a:pPr algn="ctr"/>
                      <a:r>
                        <a:rPr lang="en-IN" sz="1600" b="1" dirty="0"/>
                        <a:t>Iteration-1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2054588572"/>
                  </a:ext>
                </a:extLst>
              </a:tr>
              <a:tr h="370840">
                <a:tc>
                  <a:txBody>
                    <a:bodyPr/>
                    <a:lstStyle/>
                    <a:p>
                      <a:pPr algn="ctr"/>
                      <a:r>
                        <a:rPr lang="en-IN" sz="1600" b="1" dirty="0"/>
                        <a:t>Test  Run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Max Stress (MPa)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Max Deformation (mm)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Min FOS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Acceptability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795886202"/>
                  </a:ext>
                </a:extLst>
              </a:tr>
              <a:tr h="370840">
                <a:tc>
                  <a:txBody>
                    <a:bodyPr/>
                    <a:lstStyle/>
                    <a:p>
                      <a:pPr algn="ct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i="0"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Yes/No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91967343"/>
                  </a:ext>
                </a:extLst>
              </a:tr>
              <a:tr h="370840">
                <a:tc>
                  <a:txBody>
                    <a:bodyPr/>
                    <a:lstStyle/>
                    <a:p>
                      <a:pPr algn="ctr"/>
                      <a:r>
                        <a:rPr lang="en-IN" b="1" dirty="0"/>
                        <a:t>Frontal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627.08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5.14</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0.59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017763364"/>
                  </a:ext>
                </a:extLst>
              </a:tr>
              <a:tr h="370840">
                <a:tc>
                  <a:txBody>
                    <a:bodyPr/>
                    <a:lstStyle/>
                    <a:p>
                      <a:pPr algn="ctr"/>
                      <a:r>
                        <a:rPr lang="en-IN" b="1" dirty="0"/>
                        <a:t>Side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358.51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2.32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54904613"/>
                  </a:ext>
                </a:extLst>
              </a:tr>
              <a:tr h="370840">
                <a:tc>
                  <a:txBody>
                    <a:bodyPr/>
                    <a:lstStyle/>
                    <a:p>
                      <a:pPr algn="ctr"/>
                      <a:r>
                        <a:rPr lang="en-IN" b="1" dirty="0"/>
                        <a:t>Rollover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581.84</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18.59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0.63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629866164"/>
                  </a:ext>
                </a:extLst>
              </a:tr>
              <a:tr h="370840">
                <a:tc>
                  <a:txBody>
                    <a:bodyPr/>
                    <a:lstStyle/>
                    <a:p>
                      <a:pPr algn="ctr"/>
                      <a:r>
                        <a:rPr lang="en-IN" b="1" dirty="0"/>
                        <a:t>Torsion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186.72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1.68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1.98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754628592"/>
                  </a:ext>
                </a:extLst>
              </a:tr>
              <a:tr h="370840">
                <a:tc>
                  <a:txBody>
                    <a:bodyPr/>
                    <a:lstStyle/>
                    <a:p>
                      <a:pPr algn="ctr"/>
                      <a:r>
                        <a:rPr lang="en-IN" b="1" dirty="0"/>
                        <a:t>Bending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819.58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8.19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0.45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481033772"/>
                  </a:ext>
                </a:extLst>
              </a:tr>
            </a:tbl>
          </a:graphicData>
        </a:graphic>
      </p:graphicFrame>
      <p:sp>
        <p:nvSpPr>
          <p:cNvPr id="10" name="Rectangle 9">
            <a:extLst>
              <a:ext uri="{FF2B5EF4-FFF2-40B4-BE49-F238E27FC236}">
                <a16:creationId xmlns:a16="http://schemas.microsoft.com/office/drawing/2014/main" xmlns="" id="{045D5D3C-88FF-445D-9F8E-38942848CDEB}"/>
              </a:ext>
            </a:extLst>
          </p:cNvPr>
          <p:cNvSpPr/>
          <p:nvPr/>
        </p:nvSpPr>
        <p:spPr>
          <a:xfrm>
            <a:off x="3467550" y="1078225"/>
            <a:ext cx="8271022" cy="1649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Parameters considered/Change details : 0.15-0.20% Carbon,1in Diameter and 2mm thickness, AISI 1018</a:t>
            </a:r>
          </a:p>
          <a:p>
            <a:r>
              <a:rPr lang="en-IN" dirty="0"/>
              <a:t>(Instructions : Material spec ,cross section, Material Combinations)</a:t>
            </a:r>
          </a:p>
          <a:p>
            <a:pPr marL="285750" indent="-285750">
              <a:buFont typeface="Arial" panose="020B0604020202020204" pitchFamily="34" charset="0"/>
              <a:buChar char="•"/>
            </a:pPr>
            <a:r>
              <a:rPr lang="en-IN" dirty="0"/>
              <a:t>Target Weight- 30Kg </a:t>
            </a:r>
          </a:p>
          <a:p>
            <a:pPr marL="285750" indent="-285750">
              <a:buFont typeface="Arial" panose="020B0604020202020204" pitchFamily="34" charset="0"/>
              <a:buChar char="•"/>
            </a:pPr>
            <a:r>
              <a:rPr lang="en-IN" dirty="0"/>
              <a:t>Design weight- 32.57Kg</a:t>
            </a:r>
          </a:p>
        </p:txBody>
      </p:sp>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3.13</a:t>
            </a:r>
          </a:p>
        </p:txBody>
      </p:sp>
      <p:sp>
        <p:nvSpPr>
          <p:cNvPr id="16" name="Rectangle 15">
            <a:extLst>
              <a:ext uri="{FF2B5EF4-FFF2-40B4-BE49-F238E27FC236}">
                <a16:creationId xmlns:a16="http://schemas.microsoft.com/office/drawing/2014/main" xmlns="" id="{D3821CAF-8FAA-43E2-BE0E-BCE32FC7AE86}"/>
              </a:ext>
            </a:extLst>
          </p:cNvPr>
          <p:cNvSpPr/>
          <p:nvPr/>
        </p:nvSpPr>
        <p:spPr>
          <a:xfrm>
            <a:off x="623405" y="6017842"/>
            <a:ext cx="10729223" cy="7920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Justification </a:t>
            </a:r>
            <a:r>
              <a:rPr lang="en-IN" dirty="0"/>
              <a:t>of Accepting/ Rejecting Design</a:t>
            </a:r>
            <a:r>
              <a:rPr lang="en-IN" sz="1800" dirty="0"/>
              <a:t>: It is rejected because the rulebook instructed to have a minimum 1.5mm thickness and further the min factor of safety is very less thus is risky for the driver.</a:t>
            </a:r>
            <a:endParaRPr lang="en-IN" dirty="0"/>
          </a:p>
        </p:txBody>
      </p:sp>
      <p:pic>
        <p:nvPicPr>
          <p:cNvPr id="3" name="Picture 2">
            <a:extLst>
              <a:ext uri="{FF2B5EF4-FFF2-40B4-BE49-F238E27FC236}">
                <a16:creationId xmlns:a16="http://schemas.microsoft.com/office/drawing/2014/main" xmlns="" id="{721F15B2-21DA-4B6F-BF7C-31AA4FD73722}"/>
              </a:ext>
            </a:extLst>
          </p:cNvPr>
          <p:cNvPicPr>
            <a:picLocks noChangeAspect="1"/>
          </p:cNvPicPr>
          <p:nvPr/>
        </p:nvPicPr>
        <p:blipFill rotWithShape="1">
          <a:blip r:embed="rId2" cstate="print">
            <a:extLst>
              <a:ext uri="{28A0092B-C50C-407E-A947-70E740481C1C}">
                <a14:useLocalDpi xmlns:a14="http://schemas.microsoft.com/office/drawing/2010/main" xmlns="" val="0"/>
              </a:ext>
            </a:extLst>
          </a:blip>
          <a:srcRect l="13203" t="1526" r="3393" b="3074"/>
          <a:stretch/>
        </p:blipFill>
        <p:spPr>
          <a:xfrm>
            <a:off x="1122344" y="1038955"/>
            <a:ext cx="1745451" cy="1694584"/>
          </a:xfrm>
          <a:prstGeom prst="rect">
            <a:avLst/>
          </a:prstGeom>
        </p:spPr>
      </p:pic>
    </p:spTree>
    <p:extLst>
      <p:ext uri="{BB962C8B-B14F-4D97-AF65-F5344CB8AC3E}">
        <p14:creationId xmlns:p14="http://schemas.microsoft.com/office/powerpoint/2010/main" xmlns="" val="267974198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3.14</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580571" y="1062486"/>
            <a:ext cx="11435712" cy="28623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Include image of FE models for iteration-2.</a:t>
            </a:r>
          </a:p>
          <a:p>
            <a:pPr marL="285750" indent="-285750">
              <a:lnSpc>
                <a:spcPct val="150000"/>
              </a:lnSpc>
              <a:buFont typeface="Arial" panose="020B0604020202020204" pitchFamily="34" charset="0"/>
              <a:buChar char="•"/>
            </a:pPr>
            <a:r>
              <a:rPr lang="en-IN" sz="2400" dirty="0"/>
              <a:t>Include FE model of different load cases (front, side, rollover etc) in separate slides.</a:t>
            </a:r>
          </a:p>
          <a:p>
            <a:pPr marL="285750" indent="-285750">
              <a:lnSpc>
                <a:spcPct val="150000"/>
              </a:lnSpc>
              <a:buFont typeface="Arial" panose="020B0604020202020204" pitchFamily="34" charset="0"/>
              <a:buChar char="•"/>
            </a:pPr>
            <a:r>
              <a:rPr lang="en-IN" sz="2400" dirty="0"/>
              <a:t>For each load cases following pictures to be included:</a:t>
            </a:r>
          </a:p>
          <a:p>
            <a:pPr marL="800100" lvl="1" indent="-342900">
              <a:lnSpc>
                <a:spcPct val="150000"/>
              </a:lnSpc>
              <a:buFont typeface="Wingdings" pitchFamily="2" charset="2"/>
              <a:buChar char="Ø"/>
            </a:pPr>
            <a:r>
              <a:rPr lang="en-IN" sz="2400" b="1" dirty="0"/>
              <a:t>Pre-processing: </a:t>
            </a:r>
            <a:r>
              <a:rPr lang="en-IN" sz="2400" dirty="0"/>
              <a:t>Meshed View, Load Distribution, Boundary Conditions</a:t>
            </a:r>
          </a:p>
          <a:p>
            <a:pPr marL="800100" lvl="1" indent="-342900">
              <a:lnSpc>
                <a:spcPct val="150000"/>
              </a:lnSpc>
              <a:buFont typeface="Wingdings" pitchFamily="2" charset="2"/>
              <a:buChar char="Ø"/>
            </a:pPr>
            <a:r>
              <a:rPr lang="en-IN" sz="2400" b="1" dirty="0"/>
              <a:t>Post-processing: </a:t>
            </a:r>
            <a:r>
              <a:rPr lang="en-IN" sz="2400" dirty="0"/>
              <a:t>view after simulation showing stress, strain, deformation and FOS. </a:t>
            </a:r>
          </a:p>
        </p:txBody>
      </p:sp>
      <p:sp>
        <p:nvSpPr>
          <p:cNvPr id="5" name="Title 1">
            <a:extLst>
              <a:ext uri="{FF2B5EF4-FFF2-40B4-BE49-F238E27FC236}">
                <a16:creationId xmlns:a16="http://schemas.microsoft.com/office/drawing/2014/main" xmlns="" id="{09E5D27F-52B1-4923-BD78-7F12C4A6C803}"/>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Frame</a:t>
            </a:r>
          </a:p>
        </p:txBody>
      </p:sp>
    </p:spTree>
    <p:extLst>
      <p:ext uri="{BB962C8B-B14F-4D97-AF65-F5344CB8AC3E}">
        <p14:creationId xmlns:p14="http://schemas.microsoft.com/office/powerpoint/2010/main" xmlns="" val="132142278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09E5D27F-52B1-4923-BD78-7F12C4A6C803}"/>
              </a:ext>
            </a:extLst>
          </p:cNvPr>
          <p:cNvSpPr>
            <a:spLocks noGrp="1"/>
          </p:cNvSpPr>
          <p:nvPr>
            <p:ph type="title"/>
          </p:nvPr>
        </p:nvSpPr>
        <p:spPr>
          <a:xfrm>
            <a:off x="2193966" y="53909"/>
            <a:ext cx="7574148" cy="682171"/>
          </a:xfrm>
        </p:spPr>
        <p:txBody>
          <a:bodyPr>
            <a:normAutofit/>
          </a:bodyPr>
          <a:lstStyle/>
          <a:p>
            <a:pPr algn="ctr"/>
            <a:r>
              <a:rPr lang="en-IN" sz="2800" b="1" u="sng" dirty="0">
                <a:latin typeface="+mn-lt"/>
              </a:rPr>
              <a:t>Vehicle Design</a:t>
            </a:r>
          </a:p>
        </p:txBody>
      </p:sp>
      <p:sp>
        <p:nvSpPr>
          <p:cNvPr id="15" name="TextBox 14">
            <a:extLst>
              <a:ext uri="{FF2B5EF4-FFF2-40B4-BE49-F238E27FC236}">
                <a16:creationId xmlns:a16="http://schemas.microsoft.com/office/drawing/2014/main" xmlns="" id="{36D9FAE0-7ED0-464F-9D55-C561497A0A00}"/>
              </a:ext>
            </a:extLst>
          </p:cNvPr>
          <p:cNvSpPr txBox="1"/>
          <p:nvPr/>
        </p:nvSpPr>
        <p:spPr>
          <a:xfrm>
            <a:off x="11411659" y="6375747"/>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1.1</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1100633" y="880967"/>
            <a:ext cx="8553157" cy="58907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Isometric View</a:t>
            </a:r>
          </a:p>
        </p:txBody>
      </p:sp>
      <p:pic>
        <p:nvPicPr>
          <p:cNvPr id="3" name="Picture 2">
            <a:extLst>
              <a:ext uri="{FF2B5EF4-FFF2-40B4-BE49-F238E27FC236}">
                <a16:creationId xmlns:a16="http://schemas.microsoft.com/office/drawing/2014/main" xmlns="" id="{BEA01686-ADD3-4860-95BD-40D56BF7574B}"/>
              </a:ext>
            </a:extLst>
          </p:cNvPr>
          <p:cNvPicPr>
            <a:picLocks noChangeAspect="1"/>
          </p:cNvPicPr>
          <p:nvPr/>
        </p:nvPicPr>
        <p:blipFill rotWithShape="1">
          <a:blip r:embed="rId2">
            <a:extLst>
              <a:ext uri="{28A0092B-C50C-407E-A947-70E740481C1C}">
                <a14:useLocalDpi xmlns:a14="http://schemas.microsoft.com/office/drawing/2010/main" xmlns="" val="0"/>
              </a:ext>
            </a:extLst>
          </a:blip>
          <a:srcRect t="188"/>
          <a:stretch/>
        </p:blipFill>
        <p:spPr>
          <a:xfrm>
            <a:off x="151743" y="1558941"/>
            <a:ext cx="5944257" cy="4751233"/>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xmlns="" id="{8AEF1378-2110-4321-9C96-3F130398C3F2}"/>
              </a:ext>
            </a:extLst>
          </p:cNvPr>
          <p:cNvPicPr>
            <a:picLocks noChangeAspect="1"/>
          </p:cNvPicPr>
          <p:nvPr/>
        </p:nvPicPr>
        <p:blipFill rotWithShape="1">
          <a:blip r:embed="rId3">
            <a:extLst>
              <a:ext uri="{28A0092B-C50C-407E-A947-70E740481C1C}">
                <a14:useLocalDpi xmlns:a14="http://schemas.microsoft.com/office/drawing/2010/main" xmlns="" val="0"/>
              </a:ext>
            </a:extLst>
          </a:blip>
          <a:srcRect t="4515"/>
          <a:stretch/>
        </p:blipFill>
        <p:spPr>
          <a:xfrm>
            <a:off x="6542479" y="1558941"/>
            <a:ext cx="5417820" cy="475123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xmlns="" val="251264604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3.15</a:t>
            </a:r>
          </a:p>
        </p:txBody>
      </p:sp>
      <p:pic>
        <p:nvPicPr>
          <p:cNvPr id="4" name="Picture 3">
            <a:extLst>
              <a:ext uri="{FF2B5EF4-FFF2-40B4-BE49-F238E27FC236}">
                <a16:creationId xmlns:a16="http://schemas.microsoft.com/office/drawing/2014/main" xmlns="" id="{65ED2CB2-97D8-44C1-8661-1A3E8C7E3C48}"/>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19382" t="2187" r="5053" b="3078"/>
          <a:stretch/>
        </p:blipFill>
        <p:spPr>
          <a:xfrm>
            <a:off x="175717" y="1054913"/>
            <a:ext cx="5383763" cy="5262467"/>
          </a:xfrm>
          <a:prstGeom prst="rect">
            <a:avLst/>
          </a:prstGeom>
        </p:spPr>
      </p:pic>
      <p:pic>
        <p:nvPicPr>
          <p:cNvPr id="6" name="Picture 5">
            <a:extLst>
              <a:ext uri="{FF2B5EF4-FFF2-40B4-BE49-F238E27FC236}">
                <a16:creationId xmlns:a16="http://schemas.microsoft.com/office/drawing/2014/main" xmlns="" id="{0846C2FD-F660-4AE2-A923-9B65922FFF9A}"/>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692342" y="1054913"/>
            <a:ext cx="6499658" cy="5233345"/>
          </a:xfrm>
          <a:prstGeom prst="rect">
            <a:avLst/>
          </a:prstGeom>
        </p:spPr>
      </p:pic>
      <p:pic>
        <p:nvPicPr>
          <p:cNvPr id="8" name="Picture 7">
            <a:extLst>
              <a:ext uri="{FF2B5EF4-FFF2-40B4-BE49-F238E27FC236}">
                <a16:creationId xmlns:a16="http://schemas.microsoft.com/office/drawing/2014/main" xmlns="" id="{4BE04516-BAE9-4C0C-84DE-BF4643E56008}"/>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692341" y="1054913"/>
            <a:ext cx="6407665" cy="5159275"/>
          </a:xfrm>
          <a:prstGeom prst="rect">
            <a:avLst/>
          </a:prstGeom>
        </p:spPr>
      </p:pic>
      <p:sp>
        <p:nvSpPr>
          <p:cNvPr id="7" name="Title 1">
            <a:extLst>
              <a:ext uri="{FF2B5EF4-FFF2-40B4-BE49-F238E27FC236}">
                <a16:creationId xmlns:a16="http://schemas.microsoft.com/office/drawing/2014/main" xmlns="" id="{09B07BBA-402E-413A-96C2-24977246935F}"/>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1018,1.25in x 1.13in x 1.5mm</a:t>
            </a:r>
          </a:p>
        </p:txBody>
      </p:sp>
    </p:spTree>
    <p:extLst>
      <p:ext uri="{BB962C8B-B14F-4D97-AF65-F5344CB8AC3E}">
        <p14:creationId xmlns:p14="http://schemas.microsoft.com/office/powerpoint/2010/main" xmlns="" val="107071503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8"/>
                                        </p:tgtEl>
                                      </p:cBhvr>
                                    </p:animEffect>
                                    <p:set>
                                      <p:cBhvr>
                                        <p:cTn id="7" dur="1" fill="hold">
                                          <p:stCondLst>
                                            <p:cond delay="1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3.16</a:t>
            </a:r>
          </a:p>
        </p:txBody>
      </p:sp>
      <p:pic>
        <p:nvPicPr>
          <p:cNvPr id="4" name="Picture 3">
            <a:extLst>
              <a:ext uri="{FF2B5EF4-FFF2-40B4-BE49-F238E27FC236}">
                <a16:creationId xmlns:a16="http://schemas.microsoft.com/office/drawing/2014/main" xmlns="" id="{1F11864A-5C25-4F01-942A-D1FA6AA09EC6}"/>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91783" y="1504201"/>
            <a:ext cx="5524500" cy="4448175"/>
          </a:xfrm>
          <a:prstGeom prst="rect">
            <a:avLst/>
          </a:prstGeom>
        </p:spPr>
      </p:pic>
      <p:pic>
        <p:nvPicPr>
          <p:cNvPr id="6" name="Picture 5">
            <a:extLst>
              <a:ext uri="{FF2B5EF4-FFF2-40B4-BE49-F238E27FC236}">
                <a16:creationId xmlns:a16="http://schemas.microsoft.com/office/drawing/2014/main" xmlns="" id="{229DE667-92D7-40C4-802D-8A0B131AA3E5}"/>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75718" y="1504201"/>
            <a:ext cx="5524500" cy="4448175"/>
          </a:xfrm>
          <a:prstGeom prst="rect">
            <a:avLst/>
          </a:prstGeom>
        </p:spPr>
      </p:pic>
      <p:sp>
        <p:nvSpPr>
          <p:cNvPr id="5" name="Title 1">
            <a:extLst>
              <a:ext uri="{FF2B5EF4-FFF2-40B4-BE49-F238E27FC236}">
                <a16:creationId xmlns:a16="http://schemas.microsoft.com/office/drawing/2014/main" xmlns="" id="{F5151EF7-389F-48CB-A9DE-BAAB73BCBF2B}"/>
              </a:ext>
            </a:extLst>
          </p:cNvPr>
          <p:cNvSpPr txBox="1">
            <a:spLocks/>
          </p:cNvSpPr>
          <p:nvPr/>
        </p:nvSpPr>
        <p:spPr>
          <a:xfrm>
            <a:off x="2273796" y="103675"/>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FRONT IMPACT</a:t>
            </a:r>
          </a:p>
        </p:txBody>
      </p:sp>
    </p:spTree>
    <p:extLst>
      <p:ext uri="{BB962C8B-B14F-4D97-AF65-F5344CB8AC3E}">
        <p14:creationId xmlns:p14="http://schemas.microsoft.com/office/powerpoint/2010/main" xmlns="" val="68395237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3.17</a:t>
            </a:r>
          </a:p>
        </p:txBody>
      </p:sp>
      <p:pic>
        <p:nvPicPr>
          <p:cNvPr id="3" name="Picture 2">
            <a:extLst>
              <a:ext uri="{FF2B5EF4-FFF2-40B4-BE49-F238E27FC236}">
                <a16:creationId xmlns:a16="http://schemas.microsoft.com/office/drawing/2014/main" xmlns="" id="{616C713E-251B-4A78-B13B-5A19D8A4326D}"/>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9456" y="1374281"/>
            <a:ext cx="5524500" cy="4448175"/>
          </a:xfrm>
          <a:prstGeom prst="rect">
            <a:avLst/>
          </a:prstGeom>
        </p:spPr>
      </p:pic>
      <p:pic>
        <p:nvPicPr>
          <p:cNvPr id="4" name="Picture 3">
            <a:extLst>
              <a:ext uri="{FF2B5EF4-FFF2-40B4-BE49-F238E27FC236}">
                <a16:creationId xmlns:a16="http://schemas.microsoft.com/office/drawing/2014/main" xmlns="" id="{82EDF8D7-4113-48AC-BA6F-3E94C00A270F}"/>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91783" y="1374281"/>
            <a:ext cx="5524500" cy="4448175"/>
          </a:xfrm>
          <a:prstGeom prst="rect">
            <a:avLst/>
          </a:prstGeom>
        </p:spPr>
      </p:pic>
      <p:sp>
        <p:nvSpPr>
          <p:cNvPr id="5" name="Title 1">
            <a:extLst>
              <a:ext uri="{FF2B5EF4-FFF2-40B4-BE49-F238E27FC236}">
                <a16:creationId xmlns:a16="http://schemas.microsoft.com/office/drawing/2014/main" xmlns="" id="{ED8A6F45-5C36-4A16-A7A3-284FA2B5A608}"/>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FRONT IMPACT</a:t>
            </a:r>
          </a:p>
        </p:txBody>
      </p:sp>
    </p:spTree>
    <p:extLst>
      <p:ext uri="{BB962C8B-B14F-4D97-AF65-F5344CB8AC3E}">
        <p14:creationId xmlns:p14="http://schemas.microsoft.com/office/powerpoint/2010/main" xmlns="" val="412792072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3.18</a:t>
            </a:r>
          </a:p>
        </p:txBody>
      </p:sp>
      <p:pic>
        <p:nvPicPr>
          <p:cNvPr id="4" name="Picture 3">
            <a:extLst>
              <a:ext uri="{FF2B5EF4-FFF2-40B4-BE49-F238E27FC236}">
                <a16:creationId xmlns:a16="http://schemas.microsoft.com/office/drawing/2014/main" xmlns="" id="{621D9C63-D4E7-41E3-98F6-4E7F34F81EEA}"/>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86789" y="1204911"/>
            <a:ext cx="5524500" cy="4448175"/>
          </a:xfrm>
          <a:prstGeom prst="rect">
            <a:avLst/>
          </a:prstGeom>
        </p:spPr>
      </p:pic>
      <p:pic>
        <p:nvPicPr>
          <p:cNvPr id="6" name="Picture 5">
            <a:extLst>
              <a:ext uri="{FF2B5EF4-FFF2-40B4-BE49-F238E27FC236}">
                <a16:creationId xmlns:a16="http://schemas.microsoft.com/office/drawing/2014/main" xmlns="" id="{6BBF47F2-7AD1-4B16-95A6-847FD36B4953}"/>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80713" y="1204912"/>
            <a:ext cx="5524500" cy="4448175"/>
          </a:xfrm>
          <a:prstGeom prst="rect">
            <a:avLst/>
          </a:prstGeom>
        </p:spPr>
      </p:pic>
      <p:sp>
        <p:nvSpPr>
          <p:cNvPr id="5" name="Title 1">
            <a:extLst>
              <a:ext uri="{FF2B5EF4-FFF2-40B4-BE49-F238E27FC236}">
                <a16:creationId xmlns:a16="http://schemas.microsoft.com/office/drawing/2014/main" xmlns="" id="{83E040E2-3B5C-4E23-9141-373E0EC5E9D5}"/>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SIDE IMPACT</a:t>
            </a:r>
          </a:p>
        </p:txBody>
      </p:sp>
    </p:spTree>
    <p:extLst>
      <p:ext uri="{BB962C8B-B14F-4D97-AF65-F5344CB8AC3E}">
        <p14:creationId xmlns:p14="http://schemas.microsoft.com/office/powerpoint/2010/main" xmlns="" val="379823874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3.19</a:t>
            </a:r>
          </a:p>
        </p:txBody>
      </p:sp>
      <p:pic>
        <p:nvPicPr>
          <p:cNvPr id="3" name="Picture 2">
            <a:extLst>
              <a:ext uri="{FF2B5EF4-FFF2-40B4-BE49-F238E27FC236}">
                <a16:creationId xmlns:a16="http://schemas.microsoft.com/office/drawing/2014/main" xmlns="" id="{0EB73B6B-9718-42B6-803A-A7D1FE0F4395}"/>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8787" y="1654912"/>
            <a:ext cx="5524500" cy="4448175"/>
          </a:xfrm>
          <a:prstGeom prst="rect">
            <a:avLst/>
          </a:prstGeom>
        </p:spPr>
      </p:pic>
      <p:pic>
        <p:nvPicPr>
          <p:cNvPr id="4" name="Picture 3">
            <a:extLst>
              <a:ext uri="{FF2B5EF4-FFF2-40B4-BE49-F238E27FC236}">
                <a16:creationId xmlns:a16="http://schemas.microsoft.com/office/drawing/2014/main" xmlns="" id="{3697D1AA-5911-4A7C-89D6-ABFCD60730DC}"/>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91783" y="1654912"/>
            <a:ext cx="5524500" cy="4448175"/>
          </a:xfrm>
          <a:prstGeom prst="rect">
            <a:avLst/>
          </a:prstGeom>
        </p:spPr>
      </p:pic>
      <p:sp>
        <p:nvSpPr>
          <p:cNvPr id="5" name="Title 1">
            <a:extLst>
              <a:ext uri="{FF2B5EF4-FFF2-40B4-BE49-F238E27FC236}">
                <a16:creationId xmlns:a16="http://schemas.microsoft.com/office/drawing/2014/main" xmlns="" id="{3D808481-B8A7-4670-8796-E2E86E9D9D73}"/>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SIDE IMPACT</a:t>
            </a:r>
          </a:p>
        </p:txBody>
      </p:sp>
    </p:spTree>
    <p:extLst>
      <p:ext uri="{BB962C8B-B14F-4D97-AF65-F5344CB8AC3E}">
        <p14:creationId xmlns:p14="http://schemas.microsoft.com/office/powerpoint/2010/main" xmlns="" val="259583952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3.20</a:t>
            </a:r>
          </a:p>
        </p:txBody>
      </p:sp>
      <p:pic>
        <p:nvPicPr>
          <p:cNvPr id="4" name="Picture 3">
            <a:extLst>
              <a:ext uri="{FF2B5EF4-FFF2-40B4-BE49-F238E27FC236}">
                <a16:creationId xmlns:a16="http://schemas.microsoft.com/office/drawing/2014/main" xmlns="" id="{8C55EF87-BC28-4D2F-A8DD-A4D1A7783D2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33442" y="1204911"/>
            <a:ext cx="5524500" cy="4448175"/>
          </a:xfrm>
          <a:prstGeom prst="rect">
            <a:avLst/>
          </a:prstGeom>
        </p:spPr>
      </p:pic>
      <p:pic>
        <p:nvPicPr>
          <p:cNvPr id="6" name="Picture 5">
            <a:extLst>
              <a:ext uri="{FF2B5EF4-FFF2-40B4-BE49-F238E27FC236}">
                <a16:creationId xmlns:a16="http://schemas.microsoft.com/office/drawing/2014/main" xmlns="" id="{D5FD681D-3DAE-4A48-A06F-3BF72A67043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34060" y="1204912"/>
            <a:ext cx="5524500" cy="4448175"/>
          </a:xfrm>
          <a:prstGeom prst="rect">
            <a:avLst/>
          </a:prstGeom>
        </p:spPr>
      </p:pic>
      <p:sp>
        <p:nvSpPr>
          <p:cNvPr id="5" name="Title 1">
            <a:extLst>
              <a:ext uri="{FF2B5EF4-FFF2-40B4-BE49-F238E27FC236}">
                <a16:creationId xmlns:a16="http://schemas.microsoft.com/office/drawing/2014/main" xmlns="" id="{ADC8FF03-7C7E-41E2-80B3-E91316F5EDE4}"/>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R</a:t>
            </a:r>
            <a:r>
              <a:rPr lang="en-IN" sz="2800" b="1" dirty="0">
                <a:latin typeface="+mn-lt"/>
              </a:rPr>
              <a:t>OLL-OVER IMPACT</a:t>
            </a:r>
          </a:p>
        </p:txBody>
      </p:sp>
    </p:spTree>
    <p:extLst>
      <p:ext uri="{BB962C8B-B14F-4D97-AF65-F5344CB8AC3E}">
        <p14:creationId xmlns:p14="http://schemas.microsoft.com/office/powerpoint/2010/main" xmlns="" val="173320074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3.21</a:t>
            </a:r>
          </a:p>
        </p:txBody>
      </p:sp>
      <p:pic>
        <p:nvPicPr>
          <p:cNvPr id="3" name="Picture 2">
            <a:extLst>
              <a:ext uri="{FF2B5EF4-FFF2-40B4-BE49-F238E27FC236}">
                <a16:creationId xmlns:a16="http://schemas.microsoft.com/office/drawing/2014/main" xmlns="" id="{D3D3BF6D-9196-4131-9C28-E780C6AA4E83}"/>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4770" y="1738887"/>
            <a:ext cx="5524500" cy="4448175"/>
          </a:xfrm>
          <a:prstGeom prst="rect">
            <a:avLst/>
          </a:prstGeom>
        </p:spPr>
      </p:pic>
      <p:pic>
        <p:nvPicPr>
          <p:cNvPr id="4" name="Picture 3">
            <a:extLst>
              <a:ext uri="{FF2B5EF4-FFF2-40B4-BE49-F238E27FC236}">
                <a16:creationId xmlns:a16="http://schemas.microsoft.com/office/drawing/2014/main" xmlns="" id="{6B6CEA8C-9270-428E-B074-3313DBB02CF5}"/>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32732" y="1738886"/>
            <a:ext cx="5524500" cy="4448175"/>
          </a:xfrm>
          <a:prstGeom prst="rect">
            <a:avLst/>
          </a:prstGeom>
        </p:spPr>
      </p:pic>
      <p:sp>
        <p:nvSpPr>
          <p:cNvPr id="5" name="Title 1">
            <a:extLst>
              <a:ext uri="{FF2B5EF4-FFF2-40B4-BE49-F238E27FC236}">
                <a16:creationId xmlns:a16="http://schemas.microsoft.com/office/drawing/2014/main" xmlns="" id="{5C386456-FB7A-4048-A75D-F6C7A1FEC4A6}"/>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R</a:t>
            </a:r>
            <a:r>
              <a:rPr lang="en-IN" sz="2800" b="1" dirty="0">
                <a:latin typeface="+mn-lt"/>
              </a:rPr>
              <a:t>OLL-OVER IMPACT</a:t>
            </a:r>
          </a:p>
        </p:txBody>
      </p:sp>
    </p:spTree>
    <p:extLst>
      <p:ext uri="{BB962C8B-B14F-4D97-AF65-F5344CB8AC3E}">
        <p14:creationId xmlns:p14="http://schemas.microsoft.com/office/powerpoint/2010/main" xmlns="" val="167474443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3.22</a:t>
            </a:r>
          </a:p>
        </p:txBody>
      </p:sp>
      <p:pic>
        <p:nvPicPr>
          <p:cNvPr id="4" name="Picture 3">
            <a:extLst>
              <a:ext uri="{FF2B5EF4-FFF2-40B4-BE49-F238E27FC236}">
                <a16:creationId xmlns:a16="http://schemas.microsoft.com/office/drawing/2014/main" xmlns="" id="{A6D23AEF-423E-46B3-914A-21A5FA69566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70764" y="1204911"/>
            <a:ext cx="5524500" cy="4448175"/>
          </a:xfrm>
          <a:prstGeom prst="rect">
            <a:avLst/>
          </a:prstGeom>
        </p:spPr>
      </p:pic>
      <p:pic>
        <p:nvPicPr>
          <p:cNvPr id="6" name="Picture 5">
            <a:extLst>
              <a:ext uri="{FF2B5EF4-FFF2-40B4-BE49-F238E27FC236}">
                <a16:creationId xmlns:a16="http://schemas.microsoft.com/office/drawing/2014/main" xmlns="" id="{6F8DA8F0-2159-4EB3-94F5-3ED35CDBC8A4}"/>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96738" y="1204911"/>
            <a:ext cx="5524500" cy="4448175"/>
          </a:xfrm>
          <a:prstGeom prst="rect">
            <a:avLst/>
          </a:prstGeom>
        </p:spPr>
      </p:pic>
      <p:sp>
        <p:nvSpPr>
          <p:cNvPr id="5" name="Title 1">
            <a:extLst>
              <a:ext uri="{FF2B5EF4-FFF2-40B4-BE49-F238E27FC236}">
                <a16:creationId xmlns:a16="http://schemas.microsoft.com/office/drawing/2014/main" xmlns="" id="{2A6EB6E8-789C-4624-ADB8-9CF8C47A7B7F}"/>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BENDING</a:t>
            </a:r>
            <a:endParaRPr lang="en-IN" sz="2800" b="1" dirty="0">
              <a:latin typeface="+mn-lt"/>
            </a:endParaRPr>
          </a:p>
        </p:txBody>
      </p:sp>
    </p:spTree>
    <p:extLst>
      <p:ext uri="{BB962C8B-B14F-4D97-AF65-F5344CB8AC3E}">
        <p14:creationId xmlns:p14="http://schemas.microsoft.com/office/powerpoint/2010/main" xmlns="" val="223349911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3.23</a:t>
            </a:r>
          </a:p>
        </p:txBody>
      </p:sp>
      <p:pic>
        <p:nvPicPr>
          <p:cNvPr id="3" name="Picture 2">
            <a:extLst>
              <a:ext uri="{FF2B5EF4-FFF2-40B4-BE49-F238E27FC236}">
                <a16:creationId xmlns:a16="http://schemas.microsoft.com/office/drawing/2014/main" xmlns="" id="{3112D6C8-4FED-484B-B5B9-C9270D22C7A0}"/>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02638" y="1355621"/>
            <a:ext cx="5524500" cy="4448175"/>
          </a:xfrm>
          <a:prstGeom prst="rect">
            <a:avLst/>
          </a:prstGeom>
        </p:spPr>
      </p:pic>
      <p:pic>
        <p:nvPicPr>
          <p:cNvPr id="4" name="Picture 3">
            <a:extLst>
              <a:ext uri="{FF2B5EF4-FFF2-40B4-BE49-F238E27FC236}">
                <a16:creationId xmlns:a16="http://schemas.microsoft.com/office/drawing/2014/main" xmlns="" id="{FF9B7F51-0D31-4ED6-962E-200E909713F0}"/>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667500" y="1355621"/>
            <a:ext cx="5524500" cy="4448175"/>
          </a:xfrm>
          <a:prstGeom prst="rect">
            <a:avLst/>
          </a:prstGeom>
        </p:spPr>
      </p:pic>
      <p:sp>
        <p:nvSpPr>
          <p:cNvPr id="5" name="Title 1">
            <a:extLst>
              <a:ext uri="{FF2B5EF4-FFF2-40B4-BE49-F238E27FC236}">
                <a16:creationId xmlns:a16="http://schemas.microsoft.com/office/drawing/2014/main" xmlns="" id="{20E19EB2-E159-43EC-A7F7-9A0D4F5533ED}"/>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BENDING</a:t>
            </a:r>
            <a:endParaRPr lang="en-IN" sz="2800" b="1" dirty="0">
              <a:latin typeface="+mn-lt"/>
            </a:endParaRPr>
          </a:p>
        </p:txBody>
      </p:sp>
    </p:spTree>
    <p:extLst>
      <p:ext uri="{BB962C8B-B14F-4D97-AF65-F5344CB8AC3E}">
        <p14:creationId xmlns:p14="http://schemas.microsoft.com/office/powerpoint/2010/main" xmlns="" val="350316182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3.24</a:t>
            </a:r>
          </a:p>
        </p:txBody>
      </p:sp>
      <p:pic>
        <p:nvPicPr>
          <p:cNvPr id="4" name="Picture 3">
            <a:extLst>
              <a:ext uri="{FF2B5EF4-FFF2-40B4-BE49-F238E27FC236}">
                <a16:creationId xmlns:a16="http://schemas.microsoft.com/office/drawing/2014/main" xmlns="" id="{4564B048-2DA0-4690-AA61-F9F6B056203E}"/>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33441" y="1204910"/>
            <a:ext cx="5524500" cy="4448175"/>
          </a:xfrm>
          <a:prstGeom prst="rect">
            <a:avLst/>
          </a:prstGeom>
        </p:spPr>
      </p:pic>
      <p:pic>
        <p:nvPicPr>
          <p:cNvPr id="6" name="Picture 5">
            <a:extLst>
              <a:ext uri="{FF2B5EF4-FFF2-40B4-BE49-F238E27FC236}">
                <a16:creationId xmlns:a16="http://schemas.microsoft.com/office/drawing/2014/main" xmlns="" id="{B56B3350-0AA8-40D1-BB14-BE57BD8775DB}"/>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34061" y="1204911"/>
            <a:ext cx="5524500" cy="4448175"/>
          </a:xfrm>
          <a:prstGeom prst="rect">
            <a:avLst/>
          </a:prstGeom>
        </p:spPr>
      </p:pic>
      <p:sp>
        <p:nvSpPr>
          <p:cNvPr id="5" name="Title 1">
            <a:extLst>
              <a:ext uri="{FF2B5EF4-FFF2-40B4-BE49-F238E27FC236}">
                <a16:creationId xmlns:a16="http://schemas.microsoft.com/office/drawing/2014/main" xmlns="" id="{128A0AF1-4F46-42EE-B43D-B44FB54A658A}"/>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TORSION</a:t>
            </a:r>
            <a:endParaRPr lang="en-IN" sz="2800" b="1" dirty="0">
              <a:latin typeface="+mn-lt"/>
            </a:endParaRPr>
          </a:p>
        </p:txBody>
      </p:sp>
    </p:spTree>
    <p:extLst>
      <p:ext uri="{BB962C8B-B14F-4D97-AF65-F5344CB8AC3E}">
        <p14:creationId xmlns:p14="http://schemas.microsoft.com/office/powerpoint/2010/main" xmlns="" val="268875100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72847DF4-D43A-410A-A9FD-2338966499A2}"/>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5895103" y="1087560"/>
            <a:ext cx="5572608" cy="5615941"/>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xmlns="" id="{CD62A713-13E6-4D26-BF7F-ADA483372292}"/>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09685" y="1087561"/>
            <a:ext cx="5219700" cy="5615940"/>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xmlns="" id="{FE864975-8AB9-4329-A2C9-6AEB9AC8CDD9}"/>
              </a:ext>
            </a:extLst>
          </p:cNvPr>
          <p:cNvSpPr txBox="1"/>
          <p:nvPr/>
        </p:nvSpPr>
        <p:spPr>
          <a:xfrm>
            <a:off x="11467711" y="6364411"/>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1.2</a:t>
            </a:r>
          </a:p>
        </p:txBody>
      </p:sp>
      <p:sp>
        <p:nvSpPr>
          <p:cNvPr id="9" name="TextBox 8">
            <a:extLst>
              <a:ext uri="{FF2B5EF4-FFF2-40B4-BE49-F238E27FC236}">
                <a16:creationId xmlns:a16="http://schemas.microsoft.com/office/drawing/2014/main" xmlns="" id="{7F6BAE4D-91E7-4BC3-B47A-15D09912DEBA}"/>
              </a:ext>
            </a:extLst>
          </p:cNvPr>
          <p:cNvSpPr txBox="1"/>
          <p:nvPr/>
        </p:nvSpPr>
        <p:spPr>
          <a:xfrm>
            <a:off x="1380551" y="406692"/>
            <a:ext cx="8553157" cy="58907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Front View</a:t>
            </a:r>
          </a:p>
        </p:txBody>
      </p:sp>
      <p:sp>
        <p:nvSpPr>
          <p:cNvPr id="10" name="Title 1">
            <a:extLst>
              <a:ext uri="{FF2B5EF4-FFF2-40B4-BE49-F238E27FC236}">
                <a16:creationId xmlns:a16="http://schemas.microsoft.com/office/drawing/2014/main" xmlns="" id="{1DE4D0D5-DB8A-4B0E-B070-029A05782D4A}"/>
              </a:ext>
            </a:extLst>
          </p:cNvPr>
          <p:cNvSpPr>
            <a:spLocks noGrp="1"/>
          </p:cNvSpPr>
          <p:nvPr>
            <p:ph type="title"/>
          </p:nvPr>
        </p:nvSpPr>
        <p:spPr>
          <a:xfrm>
            <a:off x="2193966" y="53909"/>
            <a:ext cx="7574148" cy="682171"/>
          </a:xfrm>
        </p:spPr>
        <p:txBody>
          <a:bodyPr>
            <a:normAutofit/>
          </a:bodyPr>
          <a:lstStyle/>
          <a:p>
            <a:pPr algn="ctr"/>
            <a:r>
              <a:rPr lang="en-IN" sz="2800" b="1" u="sng" dirty="0">
                <a:latin typeface="+mn-lt"/>
              </a:rPr>
              <a:t>Vehicle Design</a:t>
            </a:r>
          </a:p>
        </p:txBody>
      </p:sp>
    </p:spTree>
    <p:extLst>
      <p:ext uri="{BB962C8B-B14F-4D97-AF65-F5344CB8AC3E}">
        <p14:creationId xmlns:p14="http://schemas.microsoft.com/office/powerpoint/2010/main" xmlns="" val="72166791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3.25</a:t>
            </a:r>
          </a:p>
        </p:txBody>
      </p:sp>
      <p:pic>
        <p:nvPicPr>
          <p:cNvPr id="3" name="Picture 2">
            <a:extLst>
              <a:ext uri="{FF2B5EF4-FFF2-40B4-BE49-F238E27FC236}">
                <a16:creationId xmlns:a16="http://schemas.microsoft.com/office/drawing/2014/main" xmlns="" id="{472E86D6-BF89-4DD7-A2C1-EE76B45BC9EA}"/>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90755" y="1204912"/>
            <a:ext cx="5524500" cy="4448175"/>
          </a:xfrm>
          <a:prstGeom prst="rect">
            <a:avLst/>
          </a:prstGeom>
        </p:spPr>
      </p:pic>
      <p:pic>
        <p:nvPicPr>
          <p:cNvPr id="4" name="Picture 3">
            <a:extLst>
              <a:ext uri="{FF2B5EF4-FFF2-40B4-BE49-F238E27FC236}">
                <a16:creationId xmlns:a16="http://schemas.microsoft.com/office/drawing/2014/main" xmlns="" id="{D576455C-4613-4466-8873-019D709DABC4}"/>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76745" y="1204912"/>
            <a:ext cx="5524500" cy="4448175"/>
          </a:xfrm>
          <a:prstGeom prst="rect">
            <a:avLst/>
          </a:prstGeom>
        </p:spPr>
      </p:pic>
      <p:sp>
        <p:nvSpPr>
          <p:cNvPr id="5" name="Title 1">
            <a:extLst>
              <a:ext uri="{FF2B5EF4-FFF2-40B4-BE49-F238E27FC236}">
                <a16:creationId xmlns:a16="http://schemas.microsoft.com/office/drawing/2014/main" xmlns="" id="{E3ACA526-D682-41EA-846E-EAE53A69E69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TORSION</a:t>
            </a:r>
            <a:endParaRPr lang="en-IN" sz="2800" b="1" dirty="0">
              <a:latin typeface="+mn-lt"/>
            </a:endParaRPr>
          </a:p>
        </p:txBody>
      </p:sp>
    </p:spTree>
    <p:extLst>
      <p:ext uri="{BB962C8B-B14F-4D97-AF65-F5344CB8AC3E}">
        <p14:creationId xmlns:p14="http://schemas.microsoft.com/office/powerpoint/2010/main" xmlns="" val="299219277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09E5D27F-52B1-4923-BD78-7F12C4A6C803}"/>
              </a:ext>
            </a:extLst>
          </p:cNvPr>
          <p:cNvSpPr>
            <a:spLocks noGrp="1"/>
          </p:cNvSpPr>
          <p:nvPr>
            <p:ph type="title"/>
          </p:nvPr>
        </p:nvSpPr>
        <p:spPr>
          <a:xfrm>
            <a:off x="2193966" y="72570"/>
            <a:ext cx="7574148" cy="682171"/>
          </a:xfrm>
        </p:spPr>
        <p:txBody>
          <a:bodyPr>
            <a:normAutofit/>
          </a:bodyPr>
          <a:lstStyle/>
          <a:p>
            <a:pPr algn="ctr"/>
            <a:r>
              <a:rPr lang="en-IN" sz="2800" b="1" u="sng" dirty="0">
                <a:latin typeface="+mn-lt"/>
              </a:rPr>
              <a:t>FE modelling and CAE Analysis of Frame</a:t>
            </a:r>
          </a:p>
        </p:txBody>
      </p:sp>
      <p:sp>
        <p:nvSpPr>
          <p:cNvPr id="5" name="Rectangle 4">
            <a:extLst>
              <a:ext uri="{FF2B5EF4-FFF2-40B4-BE49-F238E27FC236}">
                <a16:creationId xmlns:a16="http://schemas.microsoft.com/office/drawing/2014/main" xmlns="" id="{6A4AF0CC-00A1-460E-B3E8-A6BBCB6EEB9C}"/>
              </a:ext>
            </a:extLst>
          </p:cNvPr>
          <p:cNvSpPr/>
          <p:nvPr/>
        </p:nvSpPr>
        <p:spPr>
          <a:xfrm>
            <a:off x="623405" y="1061627"/>
            <a:ext cx="2743331" cy="1649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aphicFrame>
        <p:nvGraphicFramePr>
          <p:cNvPr id="6" name="Table 5">
            <a:extLst>
              <a:ext uri="{FF2B5EF4-FFF2-40B4-BE49-F238E27FC236}">
                <a16:creationId xmlns:a16="http://schemas.microsoft.com/office/drawing/2014/main" xmlns="" id="{80AF881A-B916-4BFB-965B-994EE55CA197}"/>
              </a:ext>
            </a:extLst>
          </p:cNvPr>
          <p:cNvGraphicFramePr>
            <a:graphicFrameLocks noGrp="1"/>
          </p:cNvGraphicFramePr>
          <p:nvPr>
            <p:extLst>
              <p:ext uri="{D42A27DB-BD31-4B8C-83A1-F6EECF244321}">
                <p14:modId xmlns:p14="http://schemas.microsoft.com/office/powerpoint/2010/main" xmlns="" val="3953812554"/>
              </p:ext>
            </p:extLst>
          </p:nvPr>
        </p:nvGraphicFramePr>
        <p:xfrm>
          <a:off x="628094" y="2841825"/>
          <a:ext cx="11110480" cy="2932847"/>
        </p:xfrm>
        <a:graphic>
          <a:graphicData uri="http://schemas.openxmlformats.org/drawingml/2006/table">
            <a:tbl>
              <a:tblPr firstRow="1" bandRow="1">
                <a:tableStyleId>{5940675A-B579-460E-94D1-54222C63F5DA}</a:tableStyleId>
              </a:tblPr>
              <a:tblGrid>
                <a:gridCol w="1388810">
                  <a:extLst>
                    <a:ext uri="{9D8B030D-6E8A-4147-A177-3AD203B41FA5}">
                      <a16:colId xmlns:a16="http://schemas.microsoft.com/office/drawing/2014/main" xmlns="" val="505214032"/>
                    </a:ext>
                  </a:extLst>
                </a:gridCol>
                <a:gridCol w="1388810">
                  <a:extLst>
                    <a:ext uri="{9D8B030D-6E8A-4147-A177-3AD203B41FA5}">
                      <a16:colId xmlns:a16="http://schemas.microsoft.com/office/drawing/2014/main" xmlns="" val="2902538897"/>
                    </a:ext>
                  </a:extLst>
                </a:gridCol>
                <a:gridCol w="1388810">
                  <a:extLst>
                    <a:ext uri="{9D8B030D-6E8A-4147-A177-3AD203B41FA5}">
                      <a16:colId xmlns:a16="http://schemas.microsoft.com/office/drawing/2014/main" xmlns="" val="2005749428"/>
                    </a:ext>
                  </a:extLst>
                </a:gridCol>
                <a:gridCol w="1388810">
                  <a:extLst>
                    <a:ext uri="{9D8B030D-6E8A-4147-A177-3AD203B41FA5}">
                      <a16:colId xmlns:a16="http://schemas.microsoft.com/office/drawing/2014/main" xmlns="" val="2245700858"/>
                    </a:ext>
                  </a:extLst>
                </a:gridCol>
                <a:gridCol w="1388810">
                  <a:extLst>
                    <a:ext uri="{9D8B030D-6E8A-4147-A177-3AD203B41FA5}">
                      <a16:colId xmlns:a16="http://schemas.microsoft.com/office/drawing/2014/main" xmlns="" val="93896119"/>
                    </a:ext>
                  </a:extLst>
                </a:gridCol>
                <a:gridCol w="1388810">
                  <a:extLst>
                    <a:ext uri="{9D8B030D-6E8A-4147-A177-3AD203B41FA5}">
                      <a16:colId xmlns:a16="http://schemas.microsoft.com/office/drawing/2014/main" xmlns="" val="2505643536"/>
                    </a:ext>
                  </a:extLst>
                </a:gridCol>
                <a:gridCol w="1388810">
                  <a:extLst>
                    <a:ext uri="{9D8B030D-6E8A-4147-A177-3AD203B41FA5}">
                      <a16:colId xmlns:a16="http://schemas.microsoft.com/office/drawing/2014/main" xmlns="" val="3012759357"/>
                    </a:ext>
                  </a:extLst>
                </a:gridCol>
                <a:gridCol w="1388810">
                  <a:extLst>
                    <a:ext uri="{9D8B030D-6E8A-4147-A177-3AD203B41FA5}">
                      <a16:colId xmlns:a16="http://schemas.microsoft.com/office/drawing/2014/main" xmlns="" val="3740301639"/>
                    </a:ext>
                  </a:extLst>
                </a:gridCol>
              </a:tblGrid>
              <a:tr h="336967">
                <a:tc gridSpan="8">
                  <a:txBody>
                    <a:bodyPr/>
                    <a:lstStyle/>
                    <a:p>
                      <a:pPr algn="ctr"/>
                      <a:r>
                        <a:rPr lang="en-IN" sz="1600" b="1" dirty="0"/>
                        <a:t>Iteration-2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2054588572"/>
                  </a:ext>
                </a:extLst>
              </a:tr>
              <a:tr h="370840">
                <a:tc>
                  <a:txBody>
                    <a:bodyPr/>
                    <a:lstStyle/>
                    <a:p>
                      <a:pPr algn="ctr"/>
                      <a:r>
                        <a:rPr lang="en-IN" sz="1600" b="1" dirty="0"/>
                        <a:t>Test  Run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Max Stress (MPa)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Max Deformation (mm)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Min FOS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Acceptability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795886202"/>
                  </a:ext>
                </a:extLst>
              </a:tr>
              <a:tr h="370840">
                <a:tc>
                  <a:txBody>
                    <a:bodyPr/>
                    <a:lstStyle/>
                    <a:p>
                      <a:pPr algn="ct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i="0"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Yes/No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91967343"/>
                  </a:ext>
                </a:extLst>
              </a:tr>
              <a:tr h="370840">
                <a:tc>
                  <a:txBody>
                    <a:bodyPr/>
                    <a:lstStyle/>
                    <a:p>
                      <a:pPr algn="ctr"/>
                      <a:r>
                        <a:rPr lang="en-IN" b="1" dirty="0"/>
                        <a:t>Frontal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632.07</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5.50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0.58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017763364"/>
                  </a:ext>
                </a:extLst>
              </a:tr>
              <a:tr h="370840">
                <a:tc>
                  <a:txBody>
                    <a:bodyPr/>
                    <a:lstStyle/>
                    <a:p>
                      <a:pPr algn="ctr"/>
                      <a:r>
                        <a:rPr lang="en-IN" b="1" dirty="0"/>
                        <a:t>Side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179.29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54904613"/>
                  </a:ext>
                </a:extLst>
              </a:tr>
              <a:tr h="370840">
                <a:tc>
                  <a:txBody>
                    <a:bodyPr/>
                    <a:lstStyle/>
                    <a:p>
                      <a:pPr algn="ctr"/>
                      <a:r>
                        <a:rPr lang="en-IN" b="1" dirty="0"/>
                        <a:t>Rollover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485.06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16.00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0.76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629866164"/>
                  </a:ext>
                </a:extLst>
              </a:tr>
              <a:tr h="370840">
                <a:tc>
                  <a:txBody>
                    <a:bodyPr/>
                    <a:lstStyle/>
                    <a:p>
                      <a:pPr algn="ctr"/>
                      <a:r>
                        <a:rPr lang="en-IN" b="1" dirty="0"/>
                        <a:t>Torsion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154.89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2.04</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2.38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754628592"/>
                  </a:ext>
                </a:extLst>
              </a:tr>
              <a:tr h="370840">
                <a:tc>
                  <a:txBody>
                    <a:bodyPr/>
                    <a:lstStyle/>
                    <a:p>
                      <a:pPr algn="ctr"/>
                      <a:r>
                        <a:rPr lang="en-IN" b="1" dirty="0"/>
                        <a:t>Bending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464.3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5.58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0.79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481033772"/>
                  </a:ext>
                </a:extLst>
              </a:tr>
            </a:tbl>
          </a:graphicData>
        </a:graphic>
      </p:graphicFrame>
      <p:sp>
        <p:nvSpPr>
          <p:cNvPr id="10" name="Rectangle 9">
            <a:extLst>
              <a:ext uri="{FF2B5EF4-FFF2-40B4-BE49-F238E27FC236}">
                <a16:creationId xmlns:a16="http://schemas.microsoft.com/office/drawing/2014/main" xmlns="" id="{045D5D3C-88FF-445D-9F8E-38942848CDEB}"/>
              </a:ext>
            </a:extLst>
          </p:cNvPr>
          <p:cNvSpPr/>
          <p:nvPr/>
        </p:nvSpPr>
        <p:spPr>
          <a:xfrm>
            <a:off x="3467550" y="1078225"/>
            <a:ext cx="8271022" cy="1649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Parameters considered/Change details :0.15-0.20% Carbon, 1.25in diameter and 1.5mm thickness, AISI 1018</a:t>
            </a:r>
          </a:p>
          <a:p>
            <a:r>
              <a:rPr lang="en-IN" dirty="0"/>
              <a:t>(Instructions : Material spec ,cross section, Material Combinations)</a:t>
            </a:r>
          </a:p>
          <a:p>
            <a:pPr marL="285750" indent="-285750">
              <a:buFont typeface="Arial" panose="020B0604020202020204" pitchFamily="34" charset="0"/>
              <a:buChar char="•"/>
            </a:pPr>
            <a:r>
              <a:rPr lang="en-IN" dirty="0"/>
              <a:t>Target weight- 30Kg  </a:t>
            </a:r>
          </a:p>
          <a:p>
            <a:pPr marL="285750" indent="-285750">
              <a:buFont typeface="Arial" panose="020B0604020202020204" pitchFamily="34" charset="0"/>
              <a:buChar char="•"/>
            </a:pPr>
            <a:r>
              <a:rPr lang="en-IN" dirty="0"/>
              <a:t>Design weight- 31.49Kg</a:t>
            </a:r>
          </a:p>
        </p:txBody>
      </p:sp>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3.26</a:t>
            </a:r>
          </a:p>
        </p:txBody>
      </p:sp>
      <p:sp>
        <p:nvSpPr>
          <p:cNvPr id="16" name="Rectangle 15">
            <a:extLst>
              <a:ext uri="{FF2B5EF4-FFF2-40B4-BE49-F238E27FC236}">
                <a16:creationId xmlns:a16="http://schemas.microsoft.com/office/drawing/2014/main" xmlns="" id="{D3821CAF-8FAA-43E2-BE0E-BCE32FC7AE86}"/>
              </a:ext>
            </a:extLst>
          </p:cNvPr>
          <p:cNvSpPr/>
          <p:nvPr/>
        </p:nvSpPr>
        <p:spPr>
          <a:xfrm>
            <a:off x="623405" y="6027173"/>
            <a:ext cx="10729223" cy="7920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Justification </a:t>
            </a:r>
            <a:r>
              <a:rPr lang="en-IN" dirty="0"/>
              <a:t>of Accepting/ Rejecting Design</a:t>
            </a:r>
            <a:r>
              <a:rPr lang="en-IN" sz="1800" dirty="0"/>
              <a:t>: It is rejected because the factor of safety was less and the strength of material was less.</a:t>
            </a:r>
            <a:endParaRPr lang="en-IN" dirty="0"/>
          </a:p>
        </p:txBody>
      </p:sp>
      <p:pic>
        <p:nvPicPr>
          <p:cNvPr id="3" name="Picture 2">
            <a:extLst>
              <a:ext uri="{FF2B5EF4-FFF2-40B4-BE49-F238E27FC236}">
                <a16:creationId xmlns:a16="http://schemas.microsoft.com/office/drawing/2014/main" xmlns="" id="{724DFC85-E277-41C4-8A60-F9C96F4DB5C3}"/>
              </a:ext>
            </a:extLst>
          </p:cNvPr>
          <p:cNvPicPr>
            <a:picLocks noChangeAspect="1"/>
          </p:cNvPicPr>
          <p:nvPr/>
        </p:nvPicPr>
        <p:blipFill rotWithShape="1">
          <a:blip r:embed="rId2" cstate="print">
            <a:extLst>
              <a:ext uri="{28A0092B-C50C-407E-A947-70E740481C1C}">
                <a14:useLocalDpi xmlns:a14="http://schemas.microsoft.com/office/drawing/2010/main" xmlns="" val="0"/>
              </a:ext>
            </a:extLst>
          </a:blip>
          <a:srcRect l="19965" t="3052" r="6172" b="3396"/>
          <a:stretch/>
        </p:blipFill>
        <p:spPr>
          <a:xfrm>
            <a:off x="1152142" y="1064733"/>
            <a:ext cx="1685856" cy="1664803"/>
          </a:xfrm>
          <a:prstGeom prst="rect">
            <a:avLst/>
          </a:prstGeom>
        </p:spPr>
      </p:pic>
    </p:spTree>
    <p:extLst>
      <p:ext uri="{BB962C8B-B14F-4D97-AF65-F5344CB8AC3E}">
        <p14:creationId xmlns:p14="http://schemas.microsoft.com/office/powerpoint/2010/main" xmlns="" val="359513674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3.27</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580571" y="1062486"/>
            <a:ext cx="11435712" cy="28623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Include image of FE models for iteration-3.</a:t>
            </a:r>
          </a:p>
          <a:p>
            <a:pPr marL="285750" indent="-285750">
              <a:lnSpc>
                <a:spcPct val="150000"/>
              </a:lnSpc>
              <a:buFont typeface="Arial" panose="020B0604020202020204" pitchFamily="34" charset="0"/>
              <a:buChar char="•"/>
            </a:pPr>
            <a:r>
              <a:rPr lang="en-IN" sz="2400" dirty="0"/>
              <a:t>Include FE model of different load cases (front, side, rollover etc) in separate slides.</a:t>
            </a:r>
          </a:p>
          <a:p>
            <a:pPr marL="285750" indent="-285750">
              <a:lnSpc>
                <a:spcPct val="150000"/>
              </a:lnSpc>
              <a:buFont typeface="Arial" panose="020B0604020202020204" pitchFamily="34" charset="0"/>
              <a:buChar char="•"/>
            </a:pPr>
            <a:r>
              <a:rPr lang="en-IN" sz="2400" dirty="0"/>
              <a:t>For each load cases following pictures to be included:</a:t>
            </a:r>
          </a:p>
          <a:p>
            <a:pPr marL="800100" lvl="1" indent="-342900">
              <a:lnSpc>
                <a:spcPct val="150000"/>
              </a:lnSpc>
              <a:buFont typeface="Wingdings" pitchFamily="2" charset="2"/>
              <a:buChar char="Ø"/>
            </a:pPr>
            <a:r>
              <a:rPr lang="en-IN" sz="2400" b="1" dirty="0"/>
              <a:t>Pre-processing: </a:t>
            </a:r>
            <a:r>
              <a:rPr lang="en-IN" sz="2400" dirty="0"/>
              <a:t>Meshed View, Load Distribution, Boundary Conditions</a:t>
            </a:r>
          </a:p>
          <a:p>
            <a:pPr marL="800100" lvl="1" indent="-342900">
              <a:lnSpc>
                <a:spcPct val="150000"/>
              </a:lnSpc>
              <a:buFont typeface="Wingdings" pitchFamily="2" charset="2"/>
              <a:buChar char="Ø"/>
            </a:pPr>
            <a:r>
              <a:rPr lang="en-IN" sz="2400" b="1" dirty="0"/>
              <a:t>Post-processing: </a:t>
            </a:r>
            <a:r>
              <a:rPr lang="en-IN" sz="2400" dirty="0"/>
              <a:t>view after simulation showing stress, strain, deformation and FOS. </a:t>
            </a:r>
          </a:p>
        </p:txBody>
      </p:sp>
      <p:sp>
        <p:nvSpPr>
          <p:cNvPr id="5" name="Title 1">
            <a:extLst>
              <a:ext uri="{FF2B5EF4-FFF2-40B4-BE49-F238E27FC236}">
                <a16:creationId xmlns:a16="http://schemas.microsoft.com/office/drawing/2014/main" xmlns="" id="{09E5D27F-52B1-4923-BD78-7F12C4A6C803}"/>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Frame</a:t>
            </a:r>
          </a:p>
        </p:txBody>
      </p:sp>
    </p:spTree>
    <p:extLst>
      <p:ext uri="{BB962C8B-B14F-4D97-AF65-F5344CB8AC3E}">
        <p14:creationId xmlns:p14="http://schemas.microsoft.com/office/powerpoint/2010/main" xmlns="" val="132142278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3.28</a:t>
            </a:r>
          </a:p>
        </p:txBody>
      </p:sp>
      <p:pic>
        <p:nvPicPr>
          <p:cNvPr id="4" name="Picture 3">
            <a:extLst>
              <a:ext uri="{FF2B5EF4-FFF2-40B4-BE49-F238E27FC236}">
                <a16:creationId xmlns:a16="http://schemas.microsoft.com/office/drawing/2014/main" xmlns="" id="{3FFC4792-6F6B-4D0E-8D23-BAC7EECE3043}"/>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19050" t="3221" r="5909" b="2885"/>
          <a:stretch/>
        </p:blipFill>
        <p:spPr>
          <a:xfrm>
            <a:off x="182470" y="971092"/>
            <a:ext cx="5346441" cy="5215813"/>
          </a:xfrm>
          <a:prstGeom prst="rect">
            <a:avLst/>
          </a:prstGeom>
        </p:spPr>
      </p:pic>
      <p:pic>
        <p:nvPicPr>
          <p:cNvPr id="6" name="Picture 5">
            <a:extLst>
              <a:ext uri="{FF2B5EF4-FFF2-40B4-BE49-F238E27FC236}">
                <a16:creationId xmlns:a16="http://schemas.microsoft.com/office/drawing/2014/main" xmlns="" id="{76388E2A-6061-4B10-8BA7-7EA120764F0A}"/>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714117" y="971091"/>
            <a:ext cx="6477883" cy="5215813"/>
          </a:xfrm>
          <a:prstGeom prst="rect">
            <a:avLst/>
          </a:prstGeom>
        </p:spPr>
      </p:pic>
      <p:pic>
        <p:nvPicPr>
          <p:cNvPr id="8" name="Picture 7">
            <a:extLst>
              <a:ext uri="{FF2B5EF4-FFF2-40B4-BE49-F238E27FC236}">
                <a16:creationId xmlns:a16="http://schemas.microsoft.com/office/drawing/2014/main" xmlns="" id="{0C47A0AD-FC16-4E76-B231-0A48F86B1037}"/>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714117" y="971091"/>
            <a:ext cx="6603762" cy="5317167"/>
          </a:xfrm>
          <a:prstGeom prst="rect">
            <a:avLst/>
          </a:prstGeom>
        </p:spPr>
      </p:pic>
      <p:sp>
        <p:nvSpPr>
          <p:cNvPr id="7" name="Title 1">
            <a:extLst>
              <a:ext uri="{FF2B5EF4-FFF2-40B4-BE49-F238E27FC236}">
                <a16:creationId xmlns:a16="http://schemas.microsoft.com/office/drawing/2014/main" xmlns="" id="{393CFB7F-F50C-42A0-8A00-73BA6CACC8AD}"/>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1.13in x 1.5mm</a:t>
            </a:r>
          </a:p>
        </p:txBody>
      </p:sp>
    </p:spTree>
    <p:extLst>
      <p:ext uri="{BB962C8B-B14F-4D97-AF65-F5344CB8AC3E}">
        <p14:creationId xmlns:p14="http://schemas.microsoft.com/office/powerpoint/2010/main" xmlns="" val="37795733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8"/>
                                        </p:tgtEl>
                                      </p:cBhvr>
                                    </p:animEffect>
                                    <p:set>
                                      <p:cBhvr>
                                        <p:cTn id="7" dur="1" fill="hold">
                                          <p:stCondLst>
                                            <p:cond delay="1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3.29</a:t>
            </a:r>
          </a:p>
        </p:txBody>
      </p:sp>
      <p:pic>
        <p:nvPicPr>
          <p:cNvPr id="4" name="Picture 3">
            <a:extLst>
              <a:ext uri="{FF2B5EF4-FFF2-40B4-BE49-F238E27FC236}">
                <a16:creationId xmlns:a16="http://schemas.microsoft.com/office/drawing/2014/main" xmlns="" id="{10F8B34F-1854-4D3D-83D0-42B9CB638AA8}"/>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21475" y="1204911"/>
            <a:ext cx="5524500" cy="4448175"/>
          </a:xfrm>
          <a:prstGeom prst="rect">
            <a:avLst/>
          </a:prstGeom>
        </p:spPr>
      </p:pic>
      <p:pic>
        <p:nvPicPr>
          <p:cNvPr id="6" name="Picture 5">
            <a:extLst>
              <a:ext uri="{FF2B5EF4-FFF2-40B4-BE49-F238E27FC236}">
                <a16:creationId xmlns:a16="http://schemas.microsoft.com/office/drawing/2014/main" xmlns="" id="{F1FFC870-F718-4471-86BB-2F728C87038D}"/>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46027" y="1204911"/>
            <a:ext cx="5524500" cy="4448175"/>
          </a:xfrm>
          <a:prstGeom prst="rect">
            <a:avLst/>
          </a:prstGeom>
        </p:spPr>
      </p:pic>
      <p:sp>
        <p:nvSpPr>
          <p:cNvPr id="5" name="Title 1">
            <a:extLst>
              <a:ext uri="{FF2B5EF4-FFF2-40B4-BE49-F238E27FC236}">
                <a16:creationId xmlns:a16="http://schemas.microsoft.com/office/drawing/2014/main" xmlns="" id="{29BF5719-ADA6-427E-A7AE-5371EB831C28}"/>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FRONT IMPACT</a:t>
            </a:r>
          </a:p>
        </p:txBody>
      </p:sp>
    </p:spTree>
    <p:extLst>
      <p:ext uri="{BB962C8B-B14F-4D97-AF65-F5344CB8AC3E}">
        <p14:creationId xmlns:p14="http://schemas.microsoft.com/office/powerpoint/2010/main" xmlns="" val="422384506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3.30</a:t>
            </a:r>
          </a:p>
        </p:txBody>
      </p:sp>
      <p:pic>
        <p:nvPicPr>
          <p:cNvPr id="3" name="Picture 2">
            <a:extLst>
              <a:ext uri="{FF2B5EF4-FFF2-40B4-BE49-F238E27FC236}">
                <a16:creationId xmlns:a16="http://schemas.microsoft.com/office/drawing/2014/main" xmlns="" id="{A4E3DF2A-2A36-4E11-93A2-61CD113284B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62762" y="1504911"/>
            <a:ext cx="5524500" cy="4448175"/>
          </a:xfrm>
          <a:prstGeom prst="rect">
            <a:avLst/>
          </a:prstGeom>
        </p:spPr>
      </p:pic>
      <p:pic>
        <p:nvPicPr>
          <p:cNvPr id="4" name="Picture 3">
            <a:extLst>
              <a:ext uri="{FF2B5EF4-FFF2-40B4-BE49-F238E27FC236}">
                <a16:creationId xmlns:a16="http://schemas.microsoft.com/office/drawing/2014/main" xmlns="" id="{4865A3F4-FD1A-4112-8189-020359D39FFF}"/>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04740" y="1504911"/>
            <a:ext cx="5524500" cy="4448175"/>
          </a:xfrm>
          <a:prstGeom prst="rect">
            <a:avLst/>
          </a:prstGeom>
        </p:spPr>
      </p:pic>
      <p:sp>
        <p:nvSpPr>
          <p:cNvPr id="5" name="Title 1">
            <a:extLst>
              <a:ext uri="{FF2B5EF4-FFF2-40B4-BE49-F238E27FC236}">
                <a16:creationId xmlns:a16="http://schemas.microsoft.com/office/drawing/2014/main" xmlns="" id="{C8568BF9-509C-40F9-B0FB-1970D3037C6D}"/>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FRONT IMPACT</a:t>
            </a:r>
          </a:p>
        </p:txBody>
      </p:sp>
    </p:spTree>
    <p:extLst>
      <p:ext uri="{BB962C8B-B14F-4D97-AF65-F5344CB8AC3E}">
        <p14:creationId xmlns:p14="http://schemas.microsoft.com/office/powerpoint/2010/main" xmlns="" val="334284013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3.31</a:t>
            </a:r>
          </a:p>
        </p:txBody>
      </p:sp>
      <p:pic>
        <p:nvPicPr>
          <p:cNvPr id="4" name="Picture 3">
            <a:extLst>
              <a:ext uri="{FF2B5EF4-FFF2-40B4-BE49-F238E27FC236}">
                <a16:creationId xmlns:a16="http://schemas.microsoft.com/office/drawing/2014/main" xmlns="" id="{846F32D3-91EE-47D0-9818-3B4F7A5767E0}"/>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98754" y="1303592"/>
            <a:ext cx="5524500" cy="4448175"/>
          </a:xfrm>
          <a:prstGeom prst="rect">
            <a:avLst/>
          </a:prstGeom>
        </p:spPr>
      </p:pic>
      <p:pic>
        <p:nvPicPr>
          <p:cNvPr id="6" name="Picture 5">
            <a:extLst>
              <a:ext uri="{FF2B5EF4-FFF2-40B4-BE49-F238E27FC236}">
                <a16:creationId xmlns:a16="http://schemas.microsoft.com/office/drawing/2014/main" xmlns="" id="{7A0BD653-85EB-4D15-B9B9-D889DF88A0C3}"/>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8746" y="1308258"/>
            <a:ext cx="5524500" cy="4448175"/>
          </a:xfrm>
          <a:prstGeom prst="rect">
            <a:avLst/>
          </a:prstGeom>
        </p:spPr>
      </p:pic>
      <p:sp>
        <p:nvSpPr>
          <p:cNvPr id="5" name="Title 1">
            <a:extLst>
              <a:ext uri="{FF2B5EF4-FFF2-40B4-BE49-F238E27FC236}">
                <a16:creationId xmlns:a16="http://schemas.microsoft.com/office/drawing/2014/main" xmlns="" id="{C22295BD-E509-4DAD-BD4A-CDB2FF771411}"/>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SIDE IMPACT</a:t>
            </a:r>
          </a:p>
        </p:txBody>
      </p:sp>
    </p:spTree>
    <p:extLst>
      <p:ext uri="{BB962C8B-B14F-4D97-AF65-F5344CB8AC3E}">
        <p14:creationId xmlns:p14="http://schemas.microsoft.com/office/powerpoint/2010/main" xmlns="" val="307487754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3.32</a:t>
            </a:r>
          </a:p>
        </p:txBody>
      </p:sp>
      <p:pic>
        <p:nvPicPr>
          <p:cNvPr id="3" name="Picture 2">
            <a:extLst>
              <a:ext uri="{FF2B5EF4-FFF2-40B4-BE49-F238E27FC236}">
                <a16:creationId xmlns:a16="http://schemas.microsoft.com/office/drawing/2014/main" xmlns="" id="{7C7F04D9-7DB4-435E-908F-6EAF35AE9133}"/>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81423" y="1654911"/>
            <a:ext cx="5524500" cy="4448175"/>
          </a:xfrm>
          <a:prstGeom prst="rect">
            <a:avLst/>
          </a:prstGeom>
        </p:spPr>
      </p:pic>
      <p:pic>
        <p:nvPicPr>
          <p:cNvPr id="4" name="Picture 3">
            <a:extLst>
              <a:ext uri="{FF2B5EF4-FFF2-40B4-BE49-F238E27FC236}">
                <a16:creationId xmlns:a16="http://schemas.microsoft.com/office/drawing/2014/main" xmlns="" id="{3681139D-0CD9-400A-A178-9B9F3A9C925F}"/>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86079" y="1654911"/>
            <a:ext cx="5524500" cy="4448175"/>
          </a:xfrm>
          <a:prstGeom prst="rect">
            <a:avLst/>
          </a:prstGeom>
        </p:spPr>
      </p:pic>
      <p:sp>
        <p:nvSpPr>
          <p:cNvPr id="5" name="Title 1">
            <a:extLst>
              <a:ext uri="{FF2B5EF4-FFF2-40B4-BE49-F238E27FC236}">
                <a16:creationId xmlns:a16="http://schemas.microsoft.com/office/drawing/2014/main" xmlns="" id="{EE8FC6EB-CBAB-4FFC-B2D5-F351531470ED}"/>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SIDE IMPACT</a:t>
            </a:r>
          </a:p>
        </p:txBody>
      </p:sp>
    </p:spTree>
    <p:extLst>
      <p:ext uri="{BB962C8B-B14F-4D97-AF65-F5344CB8AC3E}">
        <p14:creationId xmlns:p14="http://schemas.microsoft.com/office/powerpoint/2010/main" xmlns="" val="348485913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3.33</a:t>
            </a:r>
          </a:p>
        </p:txBody>
      </p:sp>
      <p:pic>
        <p:nvPicPr>
          <p:cNvPr id="4" name="Picture 3">
            <a:extLst>
              <a:ext uri="{FF2B5EF4-FFF2-40B4-BE49-F238E27FC236}">
                <a16:creationId xmlns:a16="http://schemas.microsoft.com/office/drawing/2014/main" xmlns="" id="{7869925C-B29A-4CA4-B93A-81ADB82585E1}"/>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05450" y="1204912"/>
            <a:ext cx="5524500" cy="4448175"/>
          </a:xfrm>
          <a:prstGeom prst="rect">
            <a:avLst/>
          </a:prstGeom>
        </p:spPr>
      </p:pic>
      <p:pic>
        <p:nvPicPr>
          <p:cNvPr id="6" name="Picture 5">
            <a:extLst>
              <a:ext uri="{FF2B5EF4-FFF2-40B4-BE49-F238E27FC236}">
                <a16:creationId xmlns:a16="http://schemas.microsoft.com/office/drawing/2014/main" xmlns="" id="{60DB63DD-7A52-41C8-A2EC-FB42CE2045CC}"/>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62052" y="1204912"/>
            <a:ext cx="5524500" cy="4448175"/>
          </a:xfrm>
          <a:prstGeom prst="rect">
            <a:avLst/>
          </a:prstGeom>
        </p:spPr>
      </p:pic>
      <p:sp>
        <p:nvSpPr>
          <p:cNvPr id="5" name="Title 1">
            <a:extLst>
              <a:ext uri="{FF2B5EF4-FFF2-40B4-BE49-F238E27FC236}">
                <a16:creationId xmlns:a16="http://schemas.microsoft.com/office/drawing/2014/main" xmlns="" id="{28124BBD-3597-46FE-BFAE-5256308FDA7B}"/>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R</a:t>
            </a:r>
            <a:r>
              <a:rPr lang="en-IN" sz="2800" b="1" dirty="0">
                <a:latin typeface="+mn-lt"/>
              </a:rPr>
              <a:t>OLL-OVER IMPACT</a:t>
            </a:r>
          </a:p>
        </p:txBody>
      </p:sp>
    </p:spTree>
    <p:extLst>
      <p:ext uri="{BB962C8B-B14F-4D97-AF65-F5344CB8AC3E}">
        <p14:creationId xmlns:p14="http://schemas.microsoft.com/office/powerpoint/2010/main" xmlns="" val="140523563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3.34</a:t>
            </a:r>
          </a:p>
        </p:txBody>
      </p:sp>
      <p:pic>
        <p:nvPicPr>
          <p:cNvPr id="3" name="Picture 2">
            <a:extLst>
              <a:ext uri="{FF2B5EF4-FFF2-40B4-BE49-F238E27FC236}">
                <a16:creationId xmlns:a16="http://schemas.microsoft.com/office/drawing/2014/main" xmlns="" id="{6D8E7991-77C1-4B26-BF01-2EBFFB2BC32F}"/>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4771" y="1504912"/>
            <a:ext cx="5524500" cy="4448175"/>
          </a:xfrm>
          <a:prstGeom prst="rect">
            <a:avLst/>
          </a:prstGeom>
        </p:spPr>
      </p:pic>
      <p:pic>
        <p:nvPicPr>
          <p:cNvPr id="4" name="Picture 3">
            <a:extLst>
              <a:ext uri="{FF2B5EF4-FFF2-40B4-BE49-F238E27FC236}">
                <a16:creationId xmlns:a16="http://schemas.microsoft.com/office/drawing/2014/main" xmlns="" id="{A4731E35-D12D-4954-9CB8-42A700E08502}"/>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32731" y="1504911"/>
            <a:ext cx="5524500" cy="4448175"/>
          </a:xfrm>
          <a:prstGeom prst="rect">
            <a:avLst/>
          </a:prstGeom>
        </p:spPr>
      </p:pic>
      <p:sp>
        <p:nvSpPr>
          <p:cNvPr id="5" name="Title 1">
            <a:extLst>
              <a:ext uri="{FF2B5EF4-FFF2-40B4-BE49-F238E27FC236}">
                <a16:creationId xmlns:a16="http://schemas.microsoft.com/office/drawing/2014/main" xmlns="" id="{4CD3B20D-A580-42C8-89AA-533855652AA3}"/>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R</a:t>
            </a:r>
            <a:r>
              <a:rPr lang="en-IN" sz="2800" b="1" dirty="0">
                <a:latin typeface="+mn-lt"/>
              </a:rPr>
              <a:t>OLL-OVER IMPACT</a:t>
            </a:r>
          </a:p>
        </p:txBody>
      </p:sp>
    </p:spTree>
    <p:extLst>
      <p:ext uri="{BB962C8B-B14F-4D97-AF65-F5344CB8AC3E}">
        <p14:creationId xmlns:p14="http://schemas.microsoft.com/office/powerpoint/2010/main" xmlns="" val="365518616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349129E8-186B-4FD7-886D-3ABA73FEB39B}"/>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2616" t="876" r="6399" b="1822"/>
          <a:stretch/>
        </p:blipFill>
        <p:spPr>
          <a:xfrm>
            <a:off x="0" y="1352939"/>
            <a:ext cx="5840964" cy="4795934"/>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xmlns="" id="{5BE8C048-9532-4072-A054-6D56C4A8F099}"/>
              </a:ext>
            </a:extLst>
          </p:cNvPr>
          <p:cNvPicPr>
            <a:picLocks noChangeAspect="1"/>
          </p:cNvPicPr>
          <p:nvPr/>
        </p:nvPicPr>
        <p:blipFill rotWithShape="1">
          <a:blip r:embed="rId3">
            <a:extLst>
              <a:ext uri="{28A0092B-C50C-407E-A947-70E740481C1C}">
                <a14:useLocalDpi xmlns:a14="http://schemas.microsoft.com/office/drawing/2010/main" xmlns="" val="0"/>
              </a:ext>
            </a:extLst>
          </a:blip>
          <a:srcRect l="1287" r="1199"/>
          <a:stretch/>
        </p:blipFill>
        <p:spPr>
          <a:xfrm>
            <a:off x="5952930" y="1889760"/>
            <a:ext cx="6130214" cy="3992880"/>
          </a:xfrm>
          <a:prstGeom prst="rect">
            <a:avLst/>
          </a:prstGeom>
          <a:ln>
            <a:noFill/>
          </a:ln>
          <a:effectLst>
            <a:outerShdw blurRad="292100" dist="139700" dir="2700000" algn="tl" rotWithShape="0">
              <a:srgbClr val="333333">
                <a:alpha val="65000"/>
              </a:srgbClr>
            </a:outerShdw>
          </a:effectLst>
        </p:spPr>
      </p:pic>
      <p:sp>
        <p:nvSpPr>
          <p:cNvPr id="10" name="TextBox 9">
            <a:extLst>
              <a:ext uri="{FF2B5EF4-FFF2-40B4-BE49-F238E27FC236}">
                <a16:creationId xmlns:a16="http://schemas.microsoft.com/office/drawing/2014/main" xmlns="" id="{15E0E276-B664-4C95-94B7-BA5FB9B90FB3}"/>
              </a:ext>
            </a:extLst>
          </p:cNvPr>
          <p:cNvSpPr txBox="1"/>
          <p:nvPr/>
        </p:nvSpPr>
        <p:spPr>
          <a:xfrm>
            <a:off x="11355676" y="6314467"/>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1.3</a:t>
            </a:r>
          </a:p>
        </p:txBody>
      </p:sp>
      <p:sp>
        <p:nvSpPr>
          <p:cNvPr id="11" name="TextBox 10">
            <a:extLst>
              <a:ext uri="{FF2B5EF4-FFF2-40B4-BE49-F238E27FC236}">
                <a16:creationId xmlns:a16="http://schemas.microsoft.com/office/drawing/2014/main" xmlns="" id="{AC638A17-2F43-4CB4-8287-A4D26516DF8D}"/>
              </a:ext>
            </a:extLst>
          </p:cNvPr>
          <p:cNvSpPr txBox="1"/>
          <p:nvPr/>
        </p:nvSpPr>
        <p:spPr>
          <a:xfrm>
            <a:off x="1352559" y="619319"/>
            <a:ext cx="8553157" cy="58907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Side View</a:t>
            </a:r>
          </a:p>
        </p:txBody>
      </p:sp>
      <p:sp>
        <p:nvSpPr>
          <p:cNvPr id="12" name="Title 1">
            <a:extLst>
              <a:ext uri="{FF2B5EF4-FFF2-40B4-BE49-F238E27FC236}">
                <a16:creationId xmlns:a16="http://schemas.microsoft.com/office/drawing/2014/main" xmlns="" id="{7355DE5A-4A1F-4327-8AEE-01899691017F}"/>
              </a:ext>
            </a:extLst>
          </p:cNvPr>
          <p:cNvSpPr>
            <a:spLocks noGrp="1"/>
          </p:cNvSpPr>
          <p:nvPr>
            <p:ph type="title"/>
          </p:nvPr>
        </p:nvSpPr>
        <p:spPr>
          <a:xfrm>
            <a:off x="2193966" y="53909"/>
            <a:ext cx="7574148" cy="682171"/>
          </a:xfrm>
        </p:spPr>
        <p:txBody>
          <a:bodyPr>
            <a:normAutofit/>
          </a:bodyPr>
          <a:lstStyle/>
          <a:p>
            <a:pPr algn="ctr"/>
            <a:r>
              <a:rPr lang="en-IN" sz="2800" b="1" u="sng" dirty="0">
                <a:latin typeface="+mn-lt"/>
              </a:rPr>
              <a:t>Vehicle Design</a:t>
            </a:r>
          </a:p>
        </p:txBody>
      </p:sp>
    </p:spTree>
    <p:extLst>
      <p:ext uri="{BB962C8B-B14F-4D97-AF65-F5344CB8AC3E}">
        <p14:creationId xmlns:p14="http://schemas.microsoft.com/office/powerpoint/2010/main" xmlns="" val="307280681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3.35</a:t>
            </a:r>
          </a:p>
        </p:txBody>
      </p:sp>
      <p:pic>
        <p:nvPicPr>
          <p:cNvPr id="4" name="Picture 3">
            <a:extLst>
              <a:ext uri="{FF2B5EF4-FFF2-40B4-BE49-F238E27FC236}">
                <a16:creationId xmlns:a16="http://schemas.microsoft.com/office/drawing/2014/main" xmlns="" id="{B1DAAF8A-4790-4783-B487-816B41F8F44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21472" y="1218906"/>
            <a:ext cx="5524500" cy="4448175"/>
          </a:xfrm>
          <a:prstGeom prst="rect">
            <a:avLst/>
          </a:prstGeom>
        </p:spPr>
      </p:pic>
      <p:pic>
        <p:nvPicPr>
          <p:cNvPr id="6" name="Picture 5">
            <a:extLst>
              <a:ext uri="{FF2B5EF4-FFF2-40B4-BE49-F238E27FC236}">
                <a16:creationId xmlns:a16="http://schemas.microsoft.com/office/drawing/2014/main" xmlns="" id="{56D457E0-F25E-4D7A-9B20-8F6E7111E305}"/>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46028" y="1204911"/>
            <a:ext cx="5524500" cy="4448175"/>
          </a:xfrm>
          <a:prstGeom prst="rect">
            <a:avLst/>
          </a:prstGeom>
        </p:spPr>
      </p:pic>
      <p:sp>
        <p:nvSpPr>
          <p:cNvPr id="5" name="Title 1">
            <a:extLst>
              <a:ext uri="{FF2B5EF4-FFF2-40B4-BE49-F238E27FC236}">
                <a16:creationId xmlns:a16="http://schemas.microsoft.com/office/drawing/2014/main" xmlns="" id="{B01EB3C8-AAE5-4D4E-AA12-7C70A4212B06}"/>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BENDING</a:t>
            </a:r>
            <a:endParaRPr lang="en-IN" sz="2800" b="1" dirty="0">
              <a:latin typeface="+mn-lt"/>
            </a:endParaRPr>
          </a:p>
        </p:txBody>
      </p:sp>
    </p:spTree>
    <p:extLst>
      <p:ext uri="{BB962C8B-B14F-4D97-AF65-F5344CB8AC3E}">
        <p14:creationId xmlns:p14="http://schemas.microsoft.com/office/powerpoint/2010/main" xmlns="" val="402321211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3.36</a:t>
            </a:r>
          </a:p>
        </p:txBody>
      </p:sp>
      <p:pic>
        <p:nvPicPr>
          <p:cNvPr id="3" name="Picture 2">
            <a:extLst>
              <a:ext uri="{FF2B5EF4-FFF2-40B4-BE49-F238E27FC236}">
                <a16:creationId xmlns:a16="http://schemas.microsoft.com/office/drawing/2014/main" xmlns="" id="{2D45B447-E5EC-4889-8F8A-D0ED479851E2}"/>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25440" y="1299639"/>
            <a:ext cx="5524500" cy="4448175"/>
          </a:xfrm>
          <a:prstGeom prst="rect">
            <a:avLst/>
          </a:prstGeom>
        </p:spPr>
      </p:pic>
      <p:pic>
        <p:nvPicPr>
          <p:cNvPr id="4" name="Picture 3">
            <a:extLst>
              <a:ext uri="{FF2B5EF4-FFF2-40B4-BE49-F238E27FC236}">
                <a16:creationId xmlns:a16="http://schemas.microsoft.com/office/drawing/2014/main" xmlns="" id="{EF9803C7-DF49-43CA-A8D5-D29E4151A18C}"/>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42062" y="1299638"/>
            <a:ext cx="5524500" cy="4448175"/>
          </a:xfrm>
          <a:prstGeom prst="rect">
            <a:avLst/>
          </a:prstGeom>
        </p:spPr>
      </p:pic>
      <p:sp>
        <p:nvSpPr>
          <p:cNvPr id="5" name="Title 1">
            <a:extLst>
              <a:ext uri="{FF2B5EF4-FFF2-40B4-BE49-F238E27FC236}">
                <a16:creationId xmlns:a16="http://schemas.microsoft.com/office/drawing/2014/main" xmlns="" id="{21DCC686-F2A2-4AC4-95FE-A0C10F34CC95}"/>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BENDING</a:t>
            </a:r>
            <a:endParaRPr lang="en-IN" sz="2800" b="1" dirty="0">
              <a:latin typeface="+mn-lt"/>
            </a:endParaRPr>
          </a:p>
        </p:txBody>
      </p:sp>
    </p:spTree>
    <p:extLst>
      <p:ext uri="{BB962C8B-B14F-4D97-AF65-F5344CB8AC3E}">
        <p14:creationId xmlns:p14="http://schemas.microsoft.com/office/powerpoint/2010/main" xmlns="" val="54462333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3.37</a:t>
            </a:r>
          </a:p>
        </p:txBody>
      </p:sp>
      <p:pic>
        <p:nvPicPr>
          <p:cNvPr id="4" name="Picture 3">
            <a:extLst>
              <a:ext uri="{FF2B5EF4-FFF2-40B4-BE49-F238E27FC236}">
                <a16:creationId xmlns:a16="http://schemas.microsoft.com/office/drawing/2014/main" xmlns="" id="{D32D8FE3-265F-47BF-B020-2AD289B86BED}"/>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91783" y="1504201"/>
            <a:ext cx="5524500" cy="4448175"/>
          </a:xfrm>
          <a:prstGeom prst="rect">
            <a:avLst/>
          </a:prstGeom>
        </p:spPr>
      </p:pic>
      <p:pic>
        <p:nvPicPr>
          <p:cNvPr id="6" name="Picture 5">
            <a:extLst>
              <a:ext uri="{FF2B5EF4-FFF2-40B4-BE49-F238E27FC236}">
                <a16:creationId xmlns:a16="http://schemas.microsoft.com/office/drawing/2014/main" xmlns="" id="{5022478B-3D33-4982-AA79-28C1F6422B49}"/>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71382" y="1504202"/>
            <a:ext cx="5524500" cy="4448175"/>
          </a:xfrm>
          <a:prstGeom prst="rect">
            <a:avLst/>
          </a:prstGeom>
        </p:spPr>
      </p:pic>
      <p:sp>
        <p:nvSpPr>
          <p:cNvPr id="5" name="Title 1">
            <a:extLst>
              <a:ext uri="{FF2B5EF4-FFF2-40B4-BE49-F238E27FC236}">
                <a16:creationId xmlns:a16="http://schemas.microsoft.com/office/drawing/2014/main" xmlns="" id="{D5DCB2A5-CC4E-4E6F-B26C-1D0E2BF4D627}"/>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TORSION</a:t>
            </a:r>
            <a:endParaRPr lang="en-IN" sz="2800" b="1" dirty="0">
              <a:latin typeface="+mn-lt"/>
            </a:endParaRPr>
          </a:p>
        </p:txBody>
      </p:sp>
    </p:spTree>
    <p:extLst>
      <p:ext uri="{BB962C8B-B14F-4D97-AF65-F5344CB8AC3E}">
        <p14:creationId xmlns:p14="http://schemas.microsoft.com/office/powerpoint/2010/main" xmlns="" val="419409452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3.38</a:t>
            </a:r>
          </a:p>
        </p:txBody>
      </p:sp>
      <p:pic>
        <p:nvPicPr>
          <p:cNvPr id="3" name="Picture 2">
            <a:extLst>
              <a:ext uri="{FF2B5EF4-FFF2-40B4-BE49-F238E27FC236}">
                <a16:creationId xmlns:a16="http://schemas.microsoft.com/office/drawing/2014/main" xmlns="" id="{DEE0CC76-DC29-4019-AB2D-199F25FCD5F8}"/>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88118" y="1589597"/>
            <a:ext cx="5524500" cy="4448175"/>
          </a:xfrm>
          <a:prstGeom prst="rect">
            <a:avLst/>
          </a:prstGeom>
        </p:spPr>
      </p:pic>
      <p:pic>
        <p:nvPicPr>
          <p:cNvPr id="4" name="Picture 3">
            <a:extLst>
              <a:ext uri="{FF2B5EF4-FFF2-40B4-BE49-F238E27FC236}">
                <a16:creationId xmlns:a16="http://schemas.microsoft.com/office/drawing/2014/main" xmlns="" id="{F310CC2E-0B0E-456E-8F11-EFFC0C7A4983}"/>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79384" y="1589597"/>
            <a:ext cx="5524500" cy="4448175"/>
          </a:xfrm>
          <a:prstGeom prst="rect">
            <a:avLst/>
          </a:prstGeom>
        </p:spPr>
      </p:pic>
      <p:sp>
        <p:nvSpPr>
          <p:cNvPr id="5" name="Title 1">
            <a:extLst>
              <a:ext uri="{FF2B5EF4-FFF2-40B4-BE49-F238E27FC236}">
                <a16:creationId xmlns:a16="http://schemas.microsoft.com/office/drawing/2014/main" xmlns="" id="{40E651EC-F43A-4825-AC9B-B4847296419A}"/>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TORSION</a:t>
            </a:r>
            <a:endParaRPr lang="en-IN" sz="2800" b="1" dirty="0">
              <a:latin typeface="+mn-lt"/>
            </a:endParaRPr>
          </a:p>
        </p:txBody>
      </p:sp>
    </p:spTree>
    <p:extLst>
      <p:ext uri="{BB962C8B-B14F-4D97-AF65-F5344CB8AC3E}">
        <p14:creationId xmlns:p14="http://schemas.microsoft.com/office/powerpoint/2010/main" xmlns="" val="389367420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09E5D27F-52B1-4923-BD78-7F12C4A6C803}"/>
              </a:ext>
            </a:extLst>
          </p:cNvPr>
          <p:cNvSpPr>
            <a:spLocks noGrp="1"/>
          </p:cNvSpPr>
          <p:nvPr>
            <p:ph type="title"/>
          </p:nvPr>
        </p:nvSpPr>
        <p:spPr>
          <a:xfrm>
            <a:off x="2193966" y="72570"/>
            <a:ext cx="7574148" cy="682171"/>
          </a:xfrm>
        </p:spPr>
        <p:txBody>
          <a:bodyPr>
            <a:normAutofit/>
          </a:bodyPr>
          <a:lstStyle/>
          <a:p>
            <a:pPr algn="ctr"/>
            <a:r>
              <a:rPr lang="en-IN" sz="2800" b="1" u="sng" dirty="0">
                <a:latin typeface="+mn-lt"/>
              </a:rPr>
              <a:t>FE modelling and CAE Analysis of Frame</a:t>
            </a:r>
          </a:p>
        </p:txBody>
      </p:sp>
      <p:sp>
        <p:nvSpPr>
          <p:cNvPr id="5" name="Rectangle 4">
            <a:extLst>
              <a:ext uri="{FF2B5EF4-FFF2-40B4-BE49-F238E27FC236}">
                <a16:creationId xmlns:a16="http://schemas.microsoft.com/office/drawing/2014/main" xmlns="" id="{6A4AF0CC-00A1-460E-B3E8-A6BBCB6EEB9C}"/>
              </a:ext>
            </a:extLst>
          </p:cNvPr>
          <p:cNvSpPr/>
          <p:nvPr/>
        </p:nvSpPr>
        <p:spPr>
          <a:xfrm>
            <a:off x="623405" y="1061627"/>
            <a:ext cx="2743331" cy="1649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aphicFrame>
        <p:nvGraphicFramePr>
          <p:cNvPr id="6" name="Table 5">
            <a:extLst>
              <a:ext uri="{FF2B5EF4-FFF2-40B4-BE49-F238E27FC236}">
                <a16:creationId xmlns:a16="http://schemas.microsoft.com/office/drawing/2014/main" xmlns="" id="{80AF881A-B916-4BFB-965B-994EE55CA197}"/>
              </a:ext>
            </a:extLst>
          </p:cNvPr>
          <p:cNvGraphicFramePr>
            <a:graphicFrameLocks noGrp="1"/>
          </p:cNvGraphicFramePr>
          <p:nvPr>
            <p:extLst>
              <p:ext uri="{D42A27DB-BD31-4B8C-83A1-F6EECF244321}">
                <p14:modId xmlns:p14="http://schemas.microsoft.com/office/powerpoint/2010/main" xmlns="" val="2944457847"/>
              </p:ext>
            </p:extLst>
          </p:nvPr>
        </p:nvGraphicFramePr>
        <p:xfrm>
          <a:off x="628094" y="2841825"/>
          <a:ext cx="11110480" cy="2932847"/>
        </p:xfrm>
        <a:graphic>
          <a:graphicData uri="http://schemas.openxmlformats.org/drawingml/2006/table">
            <a:tbl>
              <a:tblPr firstRow="1" bandRow="1">
                <a:tableStyleId>{5940675A-B579-460E-94D1-54222C63F5DA}</a:tableStyleId>
              </a:tblPr>
              <a:tblGrid>
                <a:gridCol w="1388810">
                  <a:extLst>
                    <a:ext uri="{9D8B030D-6E8A-4147-A177-3AD203B41FA5}">
                      <a16:colId xmlns:a16="http://schemas.microsoft.com/office/drawing/2014/main" xmlns="" val="505214032"/>
                    </a:ext>
                  </a:extLst>
                </a:gridCol>
                <a:gridCol w="1388810">
                  <a:extLst>
                    <a:ext uri="{9D8B030D-6E8A-4147-A177-3AD203B41FA5}">
                      <a16:colId xmlns:a16="http://schemas.microsoft.com/office/drawing/2014/main" xmlns="" val="2902538897"/>
                    </a:ext>
                  </a:extLst>
                </a:gridCol>
                <a:gridCol w="1388810">
                  <a:extLst>
                    <a:ext uri="{9D8B030D-6E8A-4147-A177-3AD203B41FA5}">
                      <a16:colId xmlns:a16="http://schemas.microsoft.com/office/drawing/2014/main" xmlns="" val="2005749428"/>
                    </a:ext>
                  </a:extLst>
                </a:gridCol>
                <a:gridCol w="1388810">
                  <a:extLst>
                    <a:ext uri="{9D8B030D-6E8A-4147-A177-3AD203B41FA5}">
                      <a16:colId xmlns:a16="http://schemas.microsoft.com/office/drawing/2014/main" xmlns="" val="2245700858"/>
                    </a:ext>
                  </a:extLst>
                </a:gridCol>
                <a:gridCol w="1388810">
                  <a:extLst>
                    <a:ext uri="{9D8B030D-6E8A-4147-A177-3AD203B41FA5}">
                      <a16:colId xmlns:a16="http://schemas.microsoft.com/office/drawing/2014/main" xmlns="" val="93896119"/>
                    </a:ext>
                  </a:extLst>
                </a:gridCol>
                <a:gridCol w="1388810">
                  <a:extLst>
                    <a:ext uri="{9D8B030D-6E8A-4147-A177-3AD203B41FA5}">
                      <a16:colId xmlns:a16="http://schemas.microsoft.com/office/drawing/2014/main" xmlns="" val="2505643536"/>
                    </a:ext>
                  </a:extLst>
                </a:gridCol>
                <a:gridCol w="1388810">
                  <a:extLst>
                    <a:ext uri="{9D8B030D-6E8A-4147-A177-3AD203B41FA5}">
                      <a16:colId xmlns:a16="http://schemas.microsoft.com/office/drawing/2014/main" xmlns="" val="3012759357"/>
                    </a:ext>
                  </a:extLst>
                </a:gridCol>
                <a:gridCol w="1388810">
                  <a:extLst>
                    <a:ext uri="{9D8B030D-6E8A-4147-A177-3AD203B41FA5}">
                      <a16:colId xmlns:a16="http://schemas.microsoft.com/office/drawing/2014/main" xmlns="" val="3740301639"/>
                    </a:ext>
                  </a:extLst>
                </a:gridCol>
              </a:tblGrid>
              <a:tr h="336967">
                <a:tc gridSpan="8">
                  <a:txBody>
                    <a:bodyPr/>
                    <a:lstStyle/>
                    <a:p>
                      <a:pPr algn="ctr"/>
                      <a:r>
                        <a:rPr lang="en-IN" sz="1600" b="1" dirty="0"/>
                        <a:t>Iteration-3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2054588572"/>
                  </a:ext>
                </a:extLst>
              </a:tr>
              <a:tr h="370840">
                <a:tc>
                  <a:txBody>
                    <a:bodyPr/>
                    <a:lstStyle/>
                    <a:p>
                      <a:pPr algn="ctr"/>
                      <a:r>
                        <a:rPr lang="en-IN" sz="1600" b="1" dirty="0"/>
                        <a:t>Test  Run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Max Stress (MPa)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Max Deformation (mm)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Min FOS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Acceptability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795886202"/>
                  </a:ext>
                </a:extLst>
              </a:tr>
              <a:tr h="370840">
                <a:tc>
                  <a:txBody>
                    <a:bodyPr/>
                    <a:lstStyle/>
                    <a:p>
                      <a:pPr algn="ct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i="0"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Yes/No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91967343"/>
                  </a:ext>
                </a:extLst>
              </a:tr>
              <a:tr h="370840">
                <a:tc>
                  <a:txBody>
                    <a:bodyPr/>
                    <a:lstStyle/>
                    <a:p>
                      <a:pPr algn="ctr"/>
                      <a:r>
                        <a:rPr lang="en-IN" b="1" dirty="0"/>
                        <a:t>Frontal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632.07</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5.50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0.72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017763364"/>
                  </a:ext>
                </a:extLst>
              </a:tr>
              <a:tr h="370840">
                <a:tc>
                  <a:txBody>
                    <a:bodyPr/>
                    <a:lstStyle/>
                    <a:p>
                      <a:pPr algn="ctr"/>
                      <a:r>
                        <a:rPr lang="en-IN" b="1" dirty="0"/>
                        <a:t>Side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179.29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2.56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54904613"/>
                  </a:ext>
                </a:extLst>
              </a:tr>
              <a:tr h="370840">
                <a:tc>
                  <a:txBody>
                    <a:bodyPr/>
                    <a:lstStyle/>
                    <a:p>
                      <a:pPr algn="ctr"/>
                      <a:r>
                        <a:rPr lang="en-IN" b="1" dirty="0"/>
                        <a:t>Rollover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485.06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16.00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0.94</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629866164"/>
                  </a:ext>
                </a:extLst>
              </a:tr>
              <a:tr h="370840">
                <a:tc>
                  <a:txBody>
                    <a:bodyPr/>
                    <a:lstStyle/>
                    <a:p>
                      <a:pPr algn="ctr"/>
                      <a:r>
                        <a:rPr lang="en-IN" b="1" dirty="0"/>
                        <a:t>Torsion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154.89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2.04</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2.96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754628592"/>
                  </a:ext>
                </a:extLst>
              </a:tr>
              <a:tr h="370840">
                <a:tc>
                  <a:txBody>
                    <a:bodyPr/>
                    <a:lstStyle/>
                    <a:p>
                      <a:pPr algn="ctr"/>
                      <a:r>
                        <a:rPr lang="en-IN" b="1" dirty="0"/>
                        <a:t>Bending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464.3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5.58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0.99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481033772"/>
                  </a:ext>
                </a:extLst>
              </a:tr>
            </a:tbl>
          </a:graphicData>
        </a:graphic>
      </p:graphicFrame>
      <p:sp>
        <p:nvSpPr>
          <p:cNvPr id="10" name="Rectangle 9">
            <a:extLst>
              <a:ext uri="{FF2B5EF4-FFF2-40B4-BE49-F238E27FC236}">
                <a16:creationId xmlns:a16="http://schemas.microsoft.com/office/drawing/2014/main" xmlns="" id="{045D5D3C-88FF-445D-9F8E-38942848CDEB}"/>
              </a:ext>
            </a:extLst>
          </p:cNvPr>
          <p:cNvSpPr/>
          <p:nvPr/>
        </p:nvSpPr>
        <p:spPr>
          <a:xfrm>
            <a:off x="3467550" y="1078225"/>
            <a:ext cx="8271022" cy="1649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Parameters considered/Change details :0.28-0.33% Carbon, 1.25in Diameter and 1.5mm thickness, AISI 4130</a:t>
            </a:r>
          </a:p>
          <a:p>
            <a:r>
              <a:rPr lang="en-IN" dirty="0"/>
              <a:t>(Instructions : Material spec ,cross section, Material Combinations)</a:t>
            </a:r>
          </a:p>
          <a:p>
            <a:pPr marL="285750" indent="-285750">
              <a:buFont typeface="Arial" panose="020B0604020202020204" pitchFamily="34" charset="0"/>
              <a:buChar char="•"/>
            </a:pPr>
            <a:r>
              <a:rPr lang="en-IN" dirty="0"/>
              <a:t>Target weight- 30Kg   </a:t>
            </a:r>
          </a:p>
          <a:p>
            <a:pPr marL="285750" indent="-285750">
              <a:buFont typeface="Arial" panose="020B0604020202020204" pitchFamily="34" charset="0"/>
              <a:buChar char="•"/>
            </a:pPr>
            <a:r>
              <a:rPr lang="en-IN" dirty="0"/>
              <a:t>Design weight- 31.41Kg</a:t>
            </a:r>
          </a:p>
        </p:txBody>
      </p:sp>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3.39</a:t>
            </a:r>
          </a:p>
        </p:txBody>
      </p:sp>
      <p:sp>
        <p:nvSpPr>
          <p:cNvPr id="16" name="Rectangle 15">
            <a:extLst>
              <a:ext uri="{FF2B5EF4-FFF2-40B4-BE49-F238E27FC236}">
                <a16:creationId xmlns:a16="http://schemas.microsoft.com/office/drawing/2014/main" xmlns="" id="{D3821CAF-8FAA-43E2-BE0E-BCE32FC7AE86}"/>
              </a:ext>
            </a:extLst>
          </p:cNvPr>
          <p:cNvSpPr/>
          <p:nvPr/>
        </p:nvSpPr>
        <p:spPr>
          <a:xfrm>
            <a:off x="623405" y="5993403"/>
            <a:ext cx="10729223" cy="7920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Justification </a:t>
            </a:r>
            <a:r>
              <a:rPr lang="en-IN" dirty="0"/>
              <a:t>of Accepting/ Rejecting Design</a:t>
            </a:r>
            <a:r>
              <a:rPr lang="en-IN" sz="1800" dirty="0"/>
              <a:t>: Although the strength of the material is more than AISI 1018 and density is slightly less but upon analysis the factor of safety came less therefore it was rejected.</a:t>
            </a:r>
            <a:endParaRPr lang="en-IN" dirty="0"/>
          </a:p>
        </p:txBody>
      </p:sp>
      <p:pic>
        <p:nvPicPr>
          <p:cNvPr id="3" name="Picture 2">
            <a:extLst>
              <a:ext uri="{FF2B5EF4-FFF2-40B4-BE49-F238E27FC236}">
                <a16:creationId xmlns:a16="http://schemas.microsoft.com/office/drawing/2014/main" xmlns="" id="{62ADD8D7-C969-4E3D-B0FB-8F8870A4AE4D}"/>
              </a:ext>
            </a:extLst>
          </p:cNvPr>
          <p:cNvPicPr>
            <a:picLocks noChangeAspect="1"/>
          </p:cNvPicPr>
          <p:nvPr/>
        </p:nvPicPr>
        <p:blipFill rotWithShape="1">
          <a:blip r:embed="rId2" cstate="print">
            <a:extLst>
              <a:ext uri="{28A0092B-C50C-407E-A947-70E740481C1C}">
                <a14:useLocalDpi xmlns:a14="http://schemas.microsoft.com/office/drawing/2010/main" xmlns="" val="0"/>
              </a:ext>
            </a:extLst>
          </a:blip>
          <a:srcRect l="19180" t="3389" r="6172" b="3396"/>
          <a:stretch/>
        </p:blipFill>
        <p:spPr>
          <a:xfrm>
            <a:off x="1148097" y="1061627"/>
            <a:ext cx="1693946" cy="1649240"/>
          </a:xfrm>
          <a:prstGeom prst="rect">
            <a:avLst/>
          </a:prstGeom>
        </p:spPr>
      </p:pic>
    </p:spTree>
    <p:extLst>
      <p:ext uri="{BB962C8B-B14F-4D97-AF65-F5344CB8AC3E}">
        <p14:creationId xmlns:p14="http://schemas.microsoft.com/office/powerpoint/2010/main" xmlns="" val="154424266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3.40</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580571" y="1062486"/>
            <a:ext cx="11435712" cy="28623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Include image of FE models for iteration-4.</a:t>
            </a:r>
          </a:p>
          <a:p>
            <a:pPr marL="285750" indent="-285750">
              <a:lnSpc>
                <a:spcPct val="150000"/>
              </a:lnSpc>
              <a:buFont typeface="Arial" panose="020B0604020202020204" pitchFamily="34" charset="0"/>
              <a:buChar char="•"/>
            </a:pPr>
            <a:r>
              <a:rPr lang="en-IN" sz="2400" dirty="0"/>
              <a:t>Include FE model of different load cases (front, side, rollover etc) in separate slides.</a:t>
            </a:r>
          </a:p>
          <a:p>
            <a:pPr marL="285750" indent="-285750">
              <a:lnSpc>
                <a:spcPct val="150000"/>
              </a:lnSpc>
              <a:buFont typeface="Arial" panose="020B0604020202020204" pitchFamily="34" charset="0"/>
              <a:buChar char="•"/>
            </a:pPr>
            <a:r>
              <a:rPr lang="en-IN" sz="2400" dirty="0"/>
              <a:t>For each load cases following pictures to be included:</a:t>
            </a:r>
          </a:p>
          <a:p>
            <a:pPr marL="800100" lvl="1" indent="-342900">
              <a:lnSpc>
                <a:spcPct val="150000"/>
              </a:lnSpc>
              <a:buFont typeface="Wingdings" pitchFamily="2" charset="2"/>
              <a:buChar char="Ø"/>
            </a:pPr>
            <a:r>
              <a:rPr lang="en-IN" sz="2400" b="1" dirty="0"/>
              <a:t>Pre-processing: </a:t>
            </a:r>
            <a:r>
              <a:rPr lang="en-IN" sz="2400" dirty="0"/>
              <a:t>Meshed View, Load Distribution, Boundary Conditions</a:t>
            </a:r>
          </a:p>
          <a:p>
            <a:pPr marL="800100" lvl="1" indent="-342900">
              <a:lnSpc>
                <a:spcPct val="150000"/>
              </a:lnSpc>
              <a:buFont typeface="Wingdings" pitchFamily="2" charset="2"/>
              <a:buChar char="Ø"/>
            </a:pPr>
            <a:r>
              <a:rPr lang="en-IN" sz="2400" b="1" dirty="0"/>
              <a:t>Post-processing: </a:t>
            </a:r>
            <a:r>
              <a:rPr lang="en-IN" sz="2400" dirty="0"/>
              <a:t>view after simulation showing stress, strain, deformation and FOS. </a:t>
            </a:r>
          </a:p>
        </p:txBody>
      </p:sp>
      <p:sp>
        <p:nvSpPr>
          <p:cNvPr id="5" name="Title 1">
            <a:extLst>
              <a:ext uri="{FF2B5EF4-FFF2-40B4-BE49-F238E27FC236}">
                <a16:creationId xmlns:a16="http://schemas.microsoft.com/office/drawing/2014/main" xmlns="" id="{09E5D27F-52B1-4923-BD78-7F12C4A6C803}"/>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Frame</a:t>
            </a:r>
          </a:p>
        </p:txBody>
      </p:sp>
    </p:spTree>
    <p:extLst>
      <p:ext uri="{BB962C8B-B14F-4D97-AF65-F5344CB8AC3E}">
        <p14:creationId xmlns:p14="http://schemas.microsoft.com/office/powerpoint/2010/main" xmlns="" val="23162754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3.41</a:t>
            </a:r>
          </a:p>
        </p:txBody>
      </p:sp>
      <p:pic>
        <p:nvPicPr>
          <p:cNvPr id="4" name="Picture 3">
            <a:extLst>
              <a:ext uri="{FF2B5EF4-FFF2-40B4-BE49-F238E27FC236}">
                <a16:creationId xmlns:a16="http://schemas.microsoft.com/office/drawing/2014/main" xmlns="" id="{ED48ACA1-56A4-459B-9011-548AFB152887}"/>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9910"/>
          <a:stretch/>
        </p:blipFill>
        <p:spPr>
          <a:xfrm>
            <a:off x="134770" y="904913"/>
            <a:ext cx="5533110" cy="5219700"/>
          </a:xfrm>
          <a:prstGeom prst="rect">
            <a:avLst/>
          </a:prstGeom>
        </p:spPr>
      </p:pic>
      <p:pic>
        <p:nvPicPr>
          <p:cNvPr id="6" name="Picture 5">
            <a:extLst>
              <a:ext uri="{FF2B5EF4-FFF2-40B4-BE49-F238E27FC236}">
                <a16:creationId xmlns:a16="http://schemas.microsoft.com/office/drawing/2014/main" xmlns="" id="{0E7576A0-A1D6-4725-84AB-A5758D4E61D6}"/>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709289" y="904913"/>
            <a:ext cx="6482711" cy="5219700"/>
          </a:xfrm>
          <a:prstGeom prst="rect">
            <a:avLst/>
          </a:prstGeom>
        </p:spPr>
      </p:pic>
      <p:pic>
        <p:nvPicPr>
          <p:cNvPr id="8" name="Picture 7">
            <a:extLst>
              <a:ext uri="{FF2B5EF4-FFF2-40B4-BE49-F238E27FC236}">
                <a16:creationId xmlns:a16="http://schemas.microsoft.com/office/drawing/2014/main" xmlns="" id="{71307962-F2A0-44E8-86A5-0F8B02E5295B}"/>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709288" y="904913"/>
            <a:ext cx="6482711" cy="5219700"/>
          </a:xfrm>
          <a:prstGeom prst="rect">
            <a:avLst/>
          </a:prstGeom>
        </p:spPr>
      </p:pic>
      <p:sp>
        <p:nvSpPr>
          <p:cNvPr id="9" name="Title 1">
            <a:extLst>
              <a:ext uri="{FF2B5EF4-FFF2-40B4-BE49-F238E27FC236}">
                <a16:creationId xmlns:a16="http://schemas.microsoft.com/office/drawing/2014/main" xmlns="" id="{9E4E4B34-7573-494C-BBE4-BE72399FD001}"/>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1.12in x 1.65mm</a:t>
            </a:r>
          </a:p>
        </p:txBody>
      </p:sp>
    </p:spTree>
    <p:extLst>
      <p:ext uri="{BB962C8B-B14F-4D97-AF65-F5344CB8AC3E}">
        <p14:creationId xmlns:p14="http://schemas.microsoft.com/office/powerpoint/2010/main" xmlns="" val="34429575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8"/>
                                        </p:tgtEl>
                                      </p:cBhvr>
                                    </p:animEffect>
                                    <p:set>
                                      <p:cBhvr>
                                        <p:cTn id="7" dur="1" fill="hold">
                                          <p:stCondLst>
                                            <p:cond delay="1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3.42</a:t>
            </a:r>
          </a:p>
        </p:txBody>
      </p:sp>
      <p:pic>
        <p:nvPicPr>
          <p:cNvPr id="4" name="Picture 3">
            <a:extLst>
              <a:ext uri="{FF2B5EF4-FFF2-40B4-BE49-F238E27FC236}">
                <a16:creationId xmlns:a16="http://schemas.microsoft.com/office/drawing/2014/main" xmlns="" id="{30C19EA4-BE7B-4154-A1DB-629039496615}"/>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86787" y="1336250"/>
            <a:ext cx="5524500" cy="4448175"/>
          </a:xfrm>
          <a:prstGeom prst="rect">
            <a:avLst/>
          </a:prstGeom>
        </p:spPr>
      </p:pic>
      <p:pic>
        <p:nvPicPr>
          <p:cNvPr id="6" name="Picture 5">
            <a:extLst>
              <a:ext uri="{FF2B5EF4-FFF2-40B4-BE49-F238E27FC236}">
                <a16:creationId xmlns:a16="http://schemas.microsoft.com/office/drawing/2014/main" xmlns="" id="{A45976F5-477C-4675-B6A0-E5C47934987C}"/>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80713" y="1336251"/>
            <a:ext cx="5524500" cy="4448175"/>
          </a:xfrm>
          <a:prstGeom prst="rect">
            <a:avLst/>
          </a:prstGeom>
        </p:spPr>
      </p:pic>
      <p:sp>
        <p:nvSpPr>
          <p:cNvPr id="5" name="Title 1">
            <a:extLst>
              <a:ext uri="{FF2B5EF4-FFF2-40B4-BE49-F238E27FC236}">
                <a16:creationId xmlns:a16="http://schemas.microsoft.com/office/drawing/2014/main" xmlns="" id="{1370E83C-FB7F-4C40-B6A4-71D5F2EB9D98}"/>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FRONT IMPACT</a:t>
            </a:r>
          </a:p>
        </p:txBody>
      </p:sp>
    </p:spTree>
    <p:extLst>
      <p:ext uri="{BB962C8B-B14F-4D97-AF65-F5344CB8AC3E}">
        <p14:creationId xmlns:p14="http://schemas.microsoft.com/office/powerpoint/2010/main" xmlns="" val="224639109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3.43</a:t>
            </a:r>
          </a:p>
        </p:txBody>
      </p:sp>
      <p:pic>
        <p:nvPicPr>
          <p:cNvPr id="3" name="Picture 2">
            <a:extLst>
              <a:ext uri="{FF2B5EF4-FFF2-40B4-BE49-F238E27FC236}">
                <a16:creationId xmlns:a16="http://schemas.microsoft.com/office/drawing/2014/main" xmlns="" id="{4EE8F74E-73AA-462B-8BBD-37715701BDF1}"/>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37407" y="1204912"/>
            <a:ext cx="5524500" cy="4448175"/>
          </a:xfrm>
          <a:prstGeom prst="rect">
            <a:avLst/>
          </a:prstGeom>
        </p:spPr>
      </p:pic>
      <p:pic>
        <p:nvPicPr>
          <p:cNvPr id="4" name="Picture 3">
            <a:extLst>
              <a:ext uri="{FF2B5EF4-FFF2-40B4-BE49-F238E27FC236}">
                <a16:creationId xmlns:a16="http://schemas.microsoft.com/office/drawing/2014/main" xmlns="" id="{35926AF3-F34B-4F83-B69A-12CFE269AAC4}"/>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30093" y="1204911"/>
            <a:ext cx="5524500" cy="4448175"/>
          </a:xfrm>
          <a:prstGeom prst="rect">
            <a:avLst/>
          </a:prstGeom>
        </p:spPr>
      </p:pic>
      <p:sp>
        <p:nvSpPr>
          <p:cNvPr id="5" name="Title 1">
            <a:extLst>
              <a:ext uri="{FF2B5EF4-FFF2-40B4-BE49-F238E27FC236}">
                <a16:creationId xmlns:a16="http://schemas.microsoft.com/office/drawing/2014/main" xmlns="" id="{EC3B293A-86ED-41A6-8BC4-DB6DA121DDE5}"/>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FRONT IMPACT</a:t>
            </a:r>
          </a:p>
        </p:txBody>
      </p:sp>
    </p:spTree>
    <p:extLst>
      <p:ext uri="{BB962C8B-B14F-4D97-AF65-F5344CB8AC3E}">
        <p14:creationId xmlns:p14="http://schemas.microsoft.com/office/powerpoint/2010/main" xmlns="" val="58645475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3.44</a:t>
            </a:r>
          </a:p>
        </p:txBody>
      </p:sp>
      <p:pic>
        <p:nvPicPr>
          <p:cNvPr id="4" name="Picture 3">
            <a:extLst>
              <a:ext uri="{FF2B5EF4-FFF2-40B4-BE49-F238E27FC236}">
                <a16:creationId xmlns:a16="http://schemas.microsoft.com/office/drawing/2014/main" xmlns="" id="{47C33F75-D0D9-4B00-827A-AC05D3ADECD8}"/>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40134" y="1204911"/>
            <a:ext cx="5524500" cy="4448175"/>
          </a:xfrm>
          <a:prstGeom prst="rect">
            <a:avLst/>
          </a:prstGeom>
        </p:spPr>
      </p:pic>
      <p:pic>
        <p:nvPicPr>
          <p:cNvPr id="6" name="Picture 5">
            <a:extLst>
              <a:ext uri="{FF2B5EF4-FFF2-40B4-BE49-F238E27FC236}">
                <a16:creationId xmlns:a16="http://schemas.microsoft.com/office/drawing/2014/main" xmlns="" id="{5859CA5B-5CCC-4037-BB65-6438B5BC3B6A}"/>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27366" y="1204912"/>
            <a:ext cx="5524500" cy="4448175"/>
          </a:xfrm>
          <a:prstGeom prst="rect">
            <a:avLst/>
          </a:prstGeom>
        </p:spPr>
      </p:pic>
      <p:sp>
        <p:nvSpPr>
          <p:cNvPr id="5" name="Title 1">
            <a:extLst>
              <a:ext uri="{FF2B5EF4-FFF2-40B4-BE49-F238E27FC236}">
                <a16:creationId xmlns:a16="http://schemas.microsoft.com/office/drawing/2014/main" xmlns="" id="{FE306DF2-31F1-4282-AAA9-DE83AA3CFB90}"/>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SIDE IMPACT</a:t>
            </a:r>
          </a:p>
        </p:txBody>
      </p:sp>
    </p:spTree>
    <p:extLst>
      <p:ext uri="{BB962C8B-B14F-4D97-AF65-F5344CB8AC3E}">
        <p14:creationId xmlns:p14="http://schemas.microsoft.com/office/powerpoint/2010/main" xmlns="" val="403261883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01B4453C-9325-4FF4-A2E7-B55277DA40E1}"/>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94700" y="952862"/>
            <a:ext cx="3703838" cy="5851233"/>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xmlns="" id="{9F13B7D5-BC69-4BD9-A304-21A8ECFA9BC1}"/>
              </a:ext>
            </a:extLst>
          </p:cNvPr>
          <p:cNvPicPr>
            <a:picLocks noChangeAspect="1"/>
          </p:cNvPicPr>
          <p:nvPr/>
        </p:nvPicPr>
        <p:blipFill rotWithShape="1">
          <a:blip r:embed="rId3">
            <a:extLst>
              <a:ext uri="{28A0092B-C50C-407E-A947-70E740481C1C}">
                <a14:useLocalDpi xmlns:a14="http://schemas.microsoft.com/office/drawing/2010/main" xmlns="" val="0"/>
              </a:ext>
            </a:extLst>
          </a:blip>
          <a:srcRect l="4184" t="6176" r="1170"/>
          <a:stretch/>
        </p:blipFill>
        <p:spPr>
          <a:xfrm rot="16200000">
            <a:off x="686398" y="1793187"/>
            <a:ext cx="5851229" cy="4170579"/>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xmlns="" id="{926DE608-BB9C-4EFF-B9A3-08B5A6EBD540}"/>
              </a:ext>
            </a:extLst>
          </p:cNvPr>
          <p:cNvSpPr txBox="1"/>
          <p:nvPr/>
        </p:nvSpPr>
        <p:spPr>
          <a:xfrm>
            <a:off x="11197055" y="6053889"/>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1.4</a:t>
            </a:r>
          </a:p>
        </p:txBody>
      </p:sp>
      <p:sp>
        <p:nvSpPr>
          <p:cNvPr id="9" name="TextBox 8">
            <a:extLst>
              <a:ext uri="{FF2B5EF4-FFF2-40B4-BE49-F238E27FC236}">
                <a16:creationId xmlns:a16="http://schemas.microsoft.com/office/drawing/2014/main" xmlns="" id="{DFBE7D7D-E66E-4B8F-B048-F9E8DC95C4C0}"/>
              </a:ext>
            </a:extLst>
          </p:cNvPr>
          <p:cNvSpPr txBox="1"/>
          <p:nvPr/>
        </p:nvSpPr>
        <p:spPr>
          <a:xfrm>
            <a:off x="1219604" y="394994"/>
            <a:ext cx="8553157" cy="58907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Top View</a:t>
            </a:r>
          </a:p>
        </p:txBody>
      </p:sp>
      <p:sp>
        <p:nvSpPr>
          <p:cNvPr id="10" name="Title 1">
            <a:extLst>
              <a:ext uri="{FF2B5EF4-FFF2-40B4-BE49-F238E27FC236}">
                <a16:creationId xmlns:a16="http://schemas.microsoft.com/office/drawing/2014/main" xmlns="" id="{B495DBA2-49FC-4B13-B5CD-734FAD2107EF}"/>
              </a:ext>
            </a:extLst>
          </p:cNvPr>
          <p:cNvSpPr>
            <a:spLocks noGrp="1"/>
          </p:cNvSpPr>
          <p:nvPr>
            <p:ph type="title"/>
          </p:nvPr>
        </p:nvSpPr>
        <p:spPr>
          <a:xfrm>
            <a:off x="2193966" y="53909"/>
            <a:ext cx="7574148" cy="682171"/>
          </a:xfrm>
        </p:spPr>
        <p:txBody>
          <a:bodyPr>
            <a:normAutofit/>
          </a:bodyPr>
          <a:lstStyle/>
          <a:p>
            <a:pPr algn="ctr"/>
            <a:r>
              <a:rPr lang="en-IN" sz="2800" b="1" u="sng" dirty="0">
                <a:latin typeface="+mn-lt"/>
              </a:rPr>
              <a:t>Vehicle Design</a:t>
            </a:r>
          </a:p>
        </p:txBody>
      </p:sp>
    </p:spTree>
    <p:extLst>
      <p:ext uri="{BB962C8B-B14F-4D97-AF65-F5344CB8AC3E}">
        <p14:creationId xmlns:p14="http://schemas.microsoft.com/office/powerpoint/2010/main" xmlns="" val="168018576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3.45</a:t>
            </a:r>
          </a:p>
        </p:txBody>
      </p:sp>
      <p:pic>
        <p:nvPicPr>
          <p:cNvPr id="3" name="Picture 2">
            <a:extLst>
              <a:ext uri="{FF2B5EF4-FFF2-40B4-BE49-F238E27FC236}">
                <a16:creationId xmlns:a16="http://schemas.microsoft.com/office/drawing/2014/main" xmlns="" id="{19A83500-8361-44B1-9B6C-D75DAF66A753}"/>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81424" y="1355622"/>
            <a:ext cx="5524500" cy="4448175"/>
          </a:xfrm>
          <a:prstGeom prst="rect">
            <a:avLst/>
          </a:prstGeom>
        </p:spPr>
      </p:pic>
      <p:pic>
        <p:nvPicPr>
          <p:cNvPr id="4" name="Picture 3">
            <a:extLst>
              <a:ext uri="{FF2B5EF4-FFF2-40B4-BE49-F238E27FC236}">
                <a16:creationId xmlns:a16="http://schemas.microsoft.com/office/drawing/2014/main" xmlns="" id="{5D3DEF2A-48CB-43A7-80D3-7A2502C62206}"/>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86076" y="1355621"/>
            <a:ext cx="5524500" cy="4448175"/>
          </a:xfrm>
          <a:prstGeom prst="rect">
            <a:avLst/>
          </a:prstGeom>
        </p:spPr>
      </p:pic>
      <p:sp>
        <p:nvSpPr>
          <p:cNvPr id="5" name="Title 1">
            <a:extLst>
              <a:ext uri="{FF2B5EF4-FFF2-40B4-BE49-F238E27FC236}">
                <a16:creationId xmlns:a16="http://schemas.microsoft.com/office/drawing/2014/main" xmlns="" id="{FEB3B4E4-8371-4869-B3B9-3B2B5078E790}"/>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dirty="0">
                <a:latin typeface="+mn-lt"/>
              </a:rPr>
              <a:t>SIDE IMPACT</a:t>
            </a:r>
          </a:p>
        </p:txBody>
      </p:sp>
    </p:spTree>
    <p:extLst>
      <p:ext uri="{BB962C8B-B14F-4D97-AF65-F5344CB8AC3E}">
        <p14:creationId xmlns:p14="http://schemas.microsoft.com/office/powerpoint/2010/main" xmlns="" val="384049951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3.46</a:t>
            </a:r>
          </a:p>
        </p:txBody>
      </p:sp>
      <p:pic>
        <p:nvPicPr>
          <p:cNvPr id="4" name="Picture 3">
            <a:extLst>
              <a:ext uri="{FF2B5EF4-FFF2-40B4-BE49-F238E27FC236}">
                <a16:creationId xmlns:a16="http://schemas.microsoft.com/office/drawing/2014/main" xmlns="" id="{F24A7B5B-B136-46AA-B67D-5C0B74910AB6}"/>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33439" y="1204910"/>
            <a:ext cx="5524500" cy="4448175"/>
          </a:xfrm>
          <a:prstGeom prst="rect">
            <a:avLst/>
          </a:prstGeom>
        </p:spPr>
      </p:pic>
      <p:pic>
        <p:nvPicPr>
          <p:cNvPr id="6" name="Picture 5">
            <a:extLst>
              <a:ext uri="{FF2B5EF4-FFF2-40B4-BE49-F238E27FC236}">
                <a16:creationId xmlns:a16="http://schemas.microsoft.com/office/drawing/2014/main" xmlns="" id="{34FD92C4-ABB9-423D-9DA2-4F88F27D0ADC}"/>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34061" y="1204911"/>
            <a:ext cx="5524500" cy="4448175"/>
          </a:xfrm>
          <a:prstGeom prst="rect">
            <a:avLst/>
          </a:prstGeom>
        </p:spPr>
      </p:pic>
      <p:sp>
        <p:nvSpPr>
          <p:cNvPr id="5" name="Title 1">
            <a:extLst>
              <a:ext uri="{FF2B5EF4-FFF2-40B4-BE49-F238E27FC236}">
                <a16:creationId xmlns:a16="http://schemas.microsoft.com/office/drawing/2014/main" xmlns="" id="{26996DDA-6AB7-4EC4-9FF9-298936AA4614}"/>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R</a:t>
            </a:r>
            <a:r>
              <a:rPr lang="en-IN" sz="2800" b="1" dirty="0">
                <a:latin typeface="+mn-lt"/>
              </a:rPr>
              <a:t>OLL-OVER IMPACT</a:t>
            </a:r>
          </a:p>
        </p:txBody>
      </p:sp>
    </p:spTree>
    <p:extLst>
      <p:ext uri="{BB962C8B-B14F-4D97-AF65-F5344CB8AC3E}">
        <p14:creationId xmlns:p14="http://schemas.microsoft.com/office/powerpoint/2010/main" xmlns="" val="364760876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3.47</a:t>
            </a:r>
          </a:p>
        </p:txBody>
      </p:sp>
      <p:pic>
        <p:nvPicPr>
          <p:cNvPr id="3" name="Picture 2">
            <a:extLst>
              <a:ext uri="{FF2B5EF4-FFF2-40B4-BE49-F238E27FC236}">
                <a16:creationId xmlns:a16="http://schemas.microsoft.com/office/drawing/2014/main" xmlns="" id="{5796EBCA-5A04-4637-BD5B-B165E6F31845}"/>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00084" y="1392945"/>
            <a:ext cx="5524500" cy="4448175"/>
          </a:xfrm>
          <a:prstGeom prst="rect">
            <a:avLst/>
          </a:prstGeom>
        </p:spPr>
      </p:pic>
      <p:pic>
        <p:nvPicPr>
          <p:cNvPr id="4" name="Picture 3">
            <a:extLst>
              <a:ext uri="{FF2B5EF4-FFF2-40B4-BE49-F238E27FC236}">
                <a16:creationId xmlns:a16="http://schemas.microsoft.com/office/drawing/2014/main" xmlns="" id="{32F8BB30-87E0-40E8-B43D-E5F51B97929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67416" y="1380368"/>
            <a:ext cx="5524500" cy="4448175"/>
          </a:xfrm>
          <a:prstGeom prst="rect">
            <a:avLst/>
          </a:prstGeom>
        </p:spPr>
      </p:pic>
      <p:sp>
        <p:nvSpPr>
          <p:cNvPr id="5" name="Title 1">
            <a:extLst>
              <a:ext uri="{FF2B5EF4-FFF2-40B4-BE49-F238E27FC236}">
                <a16:creationId xmlns:a16="http://schemas.microsoft.com/office/drawing/2014/main" xmlns="" id="{ED343E82-2B38-4862-A583-A528984D0972}"/>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R</a:t>
            </a:r>
            <a:r>
              <a:rPr lang="en-IN" sz="2800" b="1" dirty="0">
                <a:latin typeface="+mn-lt"/>
              </a:rPr>
              <a:t>OLL-OVER IMPACT</a:t>
            </a:r>
          </a:p>
        </p:txBody>
      </p:sp>
    </p:spTree>
    <p:extLst>
      <p:ext uri="{BB962C8B-B14F-4D97-AF65-F5344CB8AC3E}">
        <p14:creationId xmlns:p14="http://schemas.microsoft.com/office/powerpoint/2010/main" xmlns="" val="197065527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3.48</a:t>
            </a:r>
          </a:p>
        </p:txBody>
      </p:sp>
      <p:pic>
        <p:nvPicPr>
          <p:cNvPr id="4" name="Picture 3">
            <a:extLst>
              <a:ext uri="{FF2B5EF4-FFF2-40B4-BE49-F238E27FC236}">
                <a16:creationId xmlns:a16="http://schemas.microsoft.com/office/drawing/2014/main" xmlns="" id="{F7191621-2A6D-4916-B497-7FA092A34CC4}"/>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91783" y="1204911"/>
            <a:ext cx="5524500" cy="4448175"/>
          </a:xfrm>
          <a:prstGeom prst="rect">
            <a:avLst/>
          </a:prstGeom>
        </p:spPr>
      </p:pic>
      <p:pic>
        <p:nvPicPr>
          <p:cNvPr id="6" name="Picture 5">
            <a:extLst>
              <a:ext uri="{FF2B5EF4-FFF2-40B4-BE49-F238E27FC236}">
                <a16:creationId xmlns:a16="http://schemas.microsoft.com/office/drawing/2014/main" xmlns="" id="{73D87C8D-D906-47D9-86C8-A40E2B8F9A34}"/>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75718" y="1204911"/>
            <a:ext cx="5524500" cy="4448175"/>
          </a:xfrm>
          <a:prstGeom prst="rect">
            <a:avLst/>
          </a:prstGeom>
        </p:spPr>
      </p:pic>
      <p:sp>
        <p:nvSpPr>
          <p:cNvPr id="5" name="Title 1">
            <a:extLst>
              <a:ext uri="{FF2B5EF4-FFF2-40B4-BE49-F238E27FC236}">
                <a16:creationId xmlns:a16="http://schemas.microsoft.com/office/drawing/2014/main" xmlns="" id="{FF3766FF-C513-4910-B092-8DE40CFAE4D6}"/>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BENDING</a:t>
            </a:r>
            <a:endParaRPr lang="en-IN" sz="2800" b="1" dirty="0">
              <a:latin typeface="+mn-lt"/>
            </a:endParaRPr>
          </a:p>
        </p:txBody>
      </p:sp>
    </p:spTree>
    <p:extLst>
      <p:ext uri="{BB962C8B-B14F-4D97-AF65-F5344CB8AC3E}">
        <p14:creationId xmlns:p14="http://schemas.microsoft.com/office/powerpoint/2010/main" xmlns="" val="183972613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3.49</a:t>
            </a:r>
          </a:p>
        </p:txBody>
      </p:sp>
      <p:pic>
        <p:nvPicPr>
          <p:cNvPr id="3" name="Picture 2">
            <a:extLst>
              <a:ext uri="{FF2B5EF4-FFF2-40B4-BE49-F238E27FC236}">
                <a16:creationId xmlns:a16="http://schemas.microsoft.com/office/drawing/2014/main" xmlns="" id="{35D70497-1413-4690-9886-E48C6D840846}"/>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28077" y="1579557"/>
            <a:ext cx="5524500" cy="4448175"/>
          </a:xfrm>
          <a:prstGeom prst="rect">
            <a:avLst/>
          </a:prstGeom>
        </p:spPr>
      </p:pic>
      <p:pic>
        <p:nvPicPr>
          <p:cNvPr id="4" name="Picture 3">
            <a:extLst>
              <a:ext uri="{FF2B5EF4-FFF2-40B4-BE49-F238E27FC236}">
                <a16:creationId xmlns:a16="http://schemas.microsoft.com/office/drawing/2014/main" xmlns="" id="{73AEBEB3-8932-4333-9382-B50B30DAEDC4}"/>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39425" y="1579556"/>
            <a:ext cx="5524500" cy="4448175"/>
          </a:xfrm>
          <a:prstGeom prst="rect">
            <a:avLst/>
          </a:prstGeom>
        </p:spPr>
      </p:pic>
      <p:sp>
        <p:nvSpPr>
          <p:cNvPr id="5" name="Title 1">
            <a:extLst>
              <a:ext uri="{FF2B5EF4-FFF2-40B4-BE49-F238E27FC236}">
                <a16:creationId xmlns:a16="http://schemas.microsoft.com/office/drawing/2014/main" xmlns="" id="{A4955A2F-2544-4E81-90E2-BFCE38FEF98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BENDING</a:t>
            </a:r>
            <a:endParaRPr lang="en-IN" sz="2800" b="1" dirty="0">
              <a:latin typeface="+mn-lt"/>
            </a:endParaRPr>
          </a:p>
        </p:txBody>
      </p:sp>
    </p:spTree>
    <p:extLst>
      <p:ext uri="{BB962C8B-B14F-4D97-AF65-F5344CB8AC3E}">
        <p14:creationId xmlns:p14="http://schemas.microsoft.com/office/powerpoint/2010/main" xmlns="" val="315878410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3.50</a:t>
            </a:r>
          </a:p>
        </p:txBody>
      </p:sp>
      <p:pic>
        <p:nvPicPr>
          <p:cNvPr id="4" name="Picture 3">
            <a:extLst>
              <a:ext uri="{FF2B5EF4-FFF2-40B4-BE49-F238E27FC236}">
                <a16:creationId xmlns:a16="http://schemas.microsoft.com/office/drawing/2014/main" xmlns="" id="{FCDC13CE-1082-4521-8956-7095364BEA30}"/>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86787" y="1204911"/>
            <a:ext cx="5524500" cy="4448175"/>
          </a:xfrm>
          <a:prstGeom prst="rect">
            <a:avLst/>
          </a:prstGeom>
        </p:spPr>
      </p:pic>
      <p:pic>
        <p:nvPicPr>
          <p:cNvPr id="6" name="Picture 5">
            <a:extLst>
              <a:ext uri="{FF2B5EF4-FFF2-40B4-BE49-F238E27FC236}">
                <a16:creationId xmlns:a16="http://schemas.microsoft.com/office/drawing/2014/main" xmlns="" id="{6E1C8752-6DFD-4E90-8599-0B727F6CE048}"/>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80713" y="1204912"/>
            <a:ext cx="5524500" cy="4448175"/>
          </a:xfrm>
          <a:prstGeom prst="rect">
            <a:avLst/>
          </a:prstGeom>
        </p:spPr>
      </p:pic>
      <p:sp>
        <p:nvSpPr>
          <p:cNvPr id="5" name="Title 1">
            <a:extLst>
              <a:ext uri="{FF2B5EF4-FFF2-40B4-BE49-F238E27FC236}">
                <a16:creationId xmlns:a16="http://schemas.microsoft.com/office/drawing/2014/main" xmlns="" id="{76CC5DE2-0062-47D5-A462-92915E5E730E}"/>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TORSION</a:t>
            </a:r>
            <a:endParaRPr lang="en-IN" sz="2800" b="1" dirty="0">
              <a:latin typeface="+mn-lt"/>
            </a:endParaRPr>
          </a:p>
        </p:txBody>
      </p:sp>
    </p:spTree>
    <p:extLst>
      <p:ext uri="{BB962C8B-B14F-4D97-AF65-F5344CB8AC3E}">
        <p14:creationId xmlns:p14="http://schemas.microsoft.com/office/powerpoint/2010/main" xmlns="" val="130490806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711CB3-3536-44F7-8FE0-7BCC044EAF5F}"/>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3.51</a:t>
            </a:r>
          </a:p>
        </p:txBody>
      </p:sp>
      <p:pic>
        <p:nvPicPr>
          <p:cNvPr id="3" name="Picture 2">
            <a:extLst>
              <a:ext uri="{FF2B5EF4-FFF2-40B4-BE49-F238E27FC236}">
                <a16:creationId xmlns:a16="http://schemas.microsoft.com/office/drawing/2014/main" xmlns="" id="{DE9DFCBE-708D-42C2-A090-FF8F8F36F5B4}"/>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81423" y="1504911"/>
            <a:ext cx="5524500" cy="4448175"/>
          </a:xfrm>
          <a:prstGeom prst="rect">
            <a:avLst/>
          </a:prstGeom>
        </p:spPr>
      </p:pic>
      <p:pic>
        <p:nvPicPr>
          <p:cNvPr id="4" name="Picture 3">
            <a:extLst>
              <a:ext uri="{FF2B5EF4-FFF2-40B4-BE49-F238E27FC236}">
                <a16:creationId xmlns:a16="http://schemas.microsoft.com/office/drawing/2014/main" xmlns="" id="{5B390BE3-1AAF-49A0-83C5-3693E9B80C9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86077" y="1504911"/>
            <a:ext cx="5524500" cy="4448175"/>
          </a:xfrm>
          <a:prstGeom prst="rect">
            <a:avLst/>
          </a:prstGeom>
        </p:spPr>
      </p:pic>
      <p:sp>
        <p:nvSpPr>
          <p:cNvPr id="5" name="Title 1">
            <a:extLst>
              <a:ext uri="{FF2B5EF4-FFF2-40B4-BE49-F238E27FC236}">
                <a16:creationId xmlns:a16="http://schemas.microsoft.com/office/drawing/2014/main" xmlns="" id="{F49CCFDD-A6F9-46B6-BDA5-43F28FF460A1}"/>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TORSION</a:t>
            </a:r>
            <a:endParaRPr lang="en-IN" sz="2800" b="1" dirty="0">
              <a:latin typeface="+mn-lt"/>
            </a:endParaRPr>
          </a:p>
        </p:txBody>
      </p:sp>
    </p:spTree>
    <p:extLst>
      <p:ext uri="{BB962C8B-B14F-4D97-AF65-F5344CB8AC3E}">
        <p14:creationId xmlns:p14="http://schemas.microsoft.com/office/powerpoint/2010/main" xmlns="" val="173898892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09E5D27F-52B1-4923-BD78-7F12C4A6C803}"/>
              </a:ext>
            </a:extLst>
          </p:cNvPr>
          <p:cNvSpPr>
            <a:spLocks noGrp="1"/>
          </p:cNvSpPr>
          <p:nvPr>
            <p:ph type="title"/>
          </p:nvPr>
        </p:nvSpPr>
        <p:spPr>
          <a:xfrm>
            <a:off x="2193966" y="72570"/>
            <a:ext cx="7574148" cy="682171"/>
          </a:xfrm>
        </p:spPr>
        <p:txBody>
          <a:bodyPr>
            <a:normAutofit/>
          </a:bodyPr>
          <a:lstStyle/>
          <a:p>
            <a:pPr algn="ctr"/>
            <a:r>
              <a:rPr lang="en-IN" sz="2800" b="1" u="sng" dirty="0">
                <a:latin typeface="+mn-lt"/>
              </a:rPr>
              <a:t>FE modelling and CAE Analysis of Frame</a:t>
            </a:r>
          </a:p>
        </p:txBody>
      </p:sp>
      <p:sp>
        <p:nvSpPr>
          <p:cNvPr id="5" name="Rectangle 4">
            <a:extLst>
              <a:ext uri="{FF2B5EF4-FFF2-40B4-BE49-F238E27FC236}">
                <a16:creationId xmlns:a16="http://schemas.microsoft.com/office/drawing/2014/main" xmlns="" id="{6A4AF0CC-00A1-460E-B3E8-A6BBCB6EEB9C}"/>
              </a:ext>
            </a:extLst>
          </p:cNvPr>
          <p:cNvSpPr/>
          <p:nvPr/>
        </p:nvSpPr>
        <p:spPr>
          <a:xfrm>
            <a:off x="623405" y="1061627"/>
            <a:ext cx="2743331" cy="1649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aphicFrame>
        <p:nvGraphicFramePr>
          <p:cNvPr id="6" name="Table 5">
            <a:extLst>
              <a:ext uri="{FF2B5EF4-FFF2-40B4-BE49-F238E27FC236}">
                <a16:creationId xmlns:a16="http://schemas.microsoft.com/office/drawing/2014/main" xmlns="" id="{80AF881A-B916-4BFB-965B-994EE55CA197}"/>
              </a:ext>
            </a:extLst>
          </p:cNvPr>
          <p:cNvGraphicFramePr>
            <a:graphicFrameLocks noGrp="1"/>
          </p:cNvGraphicFramePr>
          <p:nvPr>
            <p:extLst>
              <p:ext uri="{D42A27DB-BD31-4B8C-83A1-F6EECF244321}">
                <p14:modId xmlns:p14="http://schemas.microsoft.com/office/powerpoint/2010/main" xmlns="" val="10831037"/>
              </p:ext>
            </p:extLst>
          </p:nvPr>
        </p:nvGraphicFramePr>
        <p:xfrm>
          <a:off x="628094" y="2841825"/>
          <a:ext cx="11110480" cy="2932847"/>
        </p:xfrm>
        <a:graphic>
          <a:graphicData uri="http://schemas.openxmlformats.org/drawingml/2006/table">
            <a:tbl>
              <a:tblPr firstRow="1" bandRow="1">
                <a:tableStyleId>{5940675A-B579-460E-94D1-54222C63F5DA}</a:tableStyleId>
              </a:tblPr>
              <a:tblGrid>
                <a:gridCol w="1388810">
                  <a:extLst>
                    <a:ext uri="{9D8B030D-6E8A-4147-A177-3AD203B41FA5}">
                      <a16:colId xmlns:a16="http://schemas.microsoft.com/office/drawing/2014/main" xmlns="" val="505214032"/>
                    </a:ext>
                  </a:extLst>
                </a:gridCol>
                <a:gridCol w="1388810">
                  <a:extLst>
                    <a:ext uri="{9D8B030D-6E8A-4147-A177-3AD203B41FA5}">
                      <a16:colId xmlns:a16="http://schemas.microsoft.com/office/drawing/2014/main" xmlns="" val="2902538897"/>
                    </a:ext>
                  </a:extLst>
                </a:gridCol>
                <a:gridCol w="1388810">
                  <a:extLst>
                    <a:ext uri="{9D8B030D-6E8A-4147-A177-3AD203B41FA5}">
                      <a16:colId xmlns:a16="http://schemas.microsoft.com/office/drawing/2014/main" xmlns="" val="2005749428"/>
                    </a:ext>
                  </a:extLst>
                </a:gridCol>
                <a:gridCol w="1388810">
                  <a:extLst>
                    <a:ext uri="{9D8B030D-6E8A-4147-A177-3AD203B41FA5}">
                      <a16:colId xmlns:a16="http://schemas.microsoft.com/office/drawing/2014/main" xmlns="" val="2245700858"/>
                    </a:ext>
                  </a:extLst>
                </a:gridCol>
                <a:gridCol w="1388810">
                  <a:extLst>
                    <a:ext uri="{9D8B030D-6E8A-4147-A177-3AD203B41FA5}">
                      <a16:colId xmlns:a16="http://schemas.microsoft.com/office/drawing/2014/main" xmlns="" val="93896119"/>
                    </a:ext>
                  </a:extLst>
                </a:gridCol>
                <a:gridCol w="1388810">
                  <a:extLst>
                    <a:ext uri="{9D8B030D-6E8A-4147-A177-3AD203B41FA5}">
                      <a16:colId xmlns:a16="http://schemas.microsoft.com/office/drawing/2014/main" xmlns="" val="2505643536"/>
                    </a:ext>
                  </a:extLst>
                </a:gridCol>
                <a:gridCol w="1388810">
                  <a:extLst>
                    <a:ext uri="{9D8B030D-6E8A-4147-A177-3AD203B41FA5}">
                      <a16:colId xmlns:a16="http://schemas.microsoft.com/office/drawing/2014/main" xmlns="" val="3012759357"/>
                    </a:ext>
                  </a:extLst>
                </a:gridCol>
                <a:gridCol w="1388810">
                  <a:extLst>
                    <a:ext uri="{9D8B030D-6E8A-4147-A177-3AD203B41FA5}">
                      <a16:colId xmlns:a16="http://schemas.microsoft.com/office/drawing/2014/main" xmlns="" val="3740301639"/>
                    </a:ext>
                  </a:extLst>
                </a:gridCol>
              </a:tblGrid>
              <a:tr h="336967">
                <a:tc gridSpan="8">
                  <a:txBody>
                    <a:bodyPr/>
                    <a:lstStyle/>
                    <a:p>
                      <a:pPr algn="ctr"/>
                      <a:r>
                        <a:rPr lang="en-IN" sz="1600" b="1" dirty="0"/>
                        <a:t>Iteration-4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endParaRPr lang="en-IN"/>
                    </a:p>
                  </a:txBody>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2054588572"/>
                  </a:ext>
                </a:extLst>
              </a:tr>
              <a:tr h="370840">
                <a:tc>
                  <a:txBody>
                    <a:bodyPr/>
                    <a:lstStyle/>
                    <a:p>
                      <a:pPr algn="ctr"/>
                      <a:r>
                        <a:rPr lang="en-IN" sz="1600" b="1" dirty="0"/>
                        <a:t>Test  Run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Max Stress (MPa)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Max Deformation (mm)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gridSpan="2">
                  <a:txBody>
                    <a:bodyPr/>
                    <a:lstStyle/>
                    <a:p>
                      <a:pPr algn="ctr"/>
                      <a:r>
                        <a:rPr lang="en-IN" sz="1600" b="1" dirty="0"/>
                        <a:t>Min FOS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hMerge="1">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Acceptability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795886202"/>
                  </a:ext>
                </a:extLst>
              </a:tr>
              <a:tr h="370840">
                <a:tc>
                  <a:txBody>
                    <a:bodyPr/>
                    <a:lstStyle/>
                    <a:p>
                      <a:pPr algn="ct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i="0"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Actual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dirty="0"/>
                        <a:t>Yes/No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91967343"/>
                  </a:ext>
                </a:extLst>
              </a:tr>
              <a:tr h="370840">
                <a:tc>
                  <a:txBody>
                    <a:bodyPr/>
                    <a:lstStyle/>
                    <a:p>
                      <a:pPr algn="ctr"/>
                      <a:r>
                        <a:rPr lang="en-IN" b="1" dirty="0"/>
                        <a:t>Frontal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564.93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4.95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0.81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017763364"/>
                  </a:ext>
                </a:extLst>
              </a:tr>
              <a:tr h="370840">
                <a:tc>
                  <a:txBody>
                    <a:bodyPr/>
                    <a:lstStyle/>
                    <a:p>
                      <a:pPr algn="ctr"/>
                      <a:r>
                        <a:rPr lang="en-IN" b="1" dirty="0"/>
                        <a:t>Side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164.76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0.92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2.79</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54904613"/>
                  </a:ext>
                </a:extLst>
              </a:tr>
              <a:tr h="370840">
                <a:tc>
                  <a:txBody>
                    <a:bodyPr/>
                    <a:lstStyle/>
                    <a:p>
                      <a:pPr algn="ctr"/>
                      <a:r>
                        <a:rPr lang="en-IN" b="1" dirty="0"/>
                        <a:t>Rollover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433.48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14.47</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629866164"/>
                  </a:ext>
                </a:extLst>
              </a:tr>
              <a:tr h="370840">
                <a:tc>
                  <a:txBody>
                    <a:bodyPr/>
                    <a:lstStyle/>
                    <a:p>
                      <a:pPr algn="ctr"/>
                      <a:r>
                        <a:rPr lang="en-IN" b="1" dirty="0"/>
                        <a:t>Torsion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137.28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1.85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3.35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754628592"/>
                  </a:ext>
                </a:extLst>
              </a:tr>
              <a:tr h="370840">
                <a:tc>
                  <a:txBody>
                    <a:bodyPr/>
                    <a:lstStyle/>
                    <a:p>
                      <a:pPr algn="ctr"/>
                      <a:r>
                        <a:rPr lang="en-IN" b="1" dirty="0"/>
                        <a:t>Bending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424.26</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400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5.21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1.08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481033772"/>
                  </a:ext>
                </a:extLst>
              </a:tr>
            </a:tbl>
          </a:graphicData>
        </a:graphic>
      </p:graphicFrame>
      <p:sp>
        <p:nvSpPr>
          <p:cNvPr id="10" name="Rectangle 9">
            <a:extLst>
              <a:ext uri="{FF2B5EF4-FFF2-40B4-BE49-F238E27FC236}">
                <a16:creationId xmlns:a16="http://schemas.microsoft.com/office/drawing/2014/main" xmlns="" id="{045D5D3C-88FF-445D-9F8E-38942848CDEB}"/>
              </a:ext>
            </a:extLst>
          </p:cNvPr>
          <p:cNvSpPr/>
          <p:nvPr/>
        </p:nvSpPr>
        <p:spPr>
          <a:xfrm>
            <a:off x="3467550" y="1078225"/>
            <a:ext cx="8271022" cy="1649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Parameters considered/Change details :</a:t>
            </a:r>
            <a:r>
              <a:rPr lang="en-IN" dirty="0"/>
              <a:t>0.28-0.33% Carbon, 1.25in Diameter and 1.65mm thickness, AISI 4130</a:t>
            </a:r>
            <a:endParaRPr lang="en-IN" sz="1800" dirty="0"/>
          </a:p>
          <a:p>
            <a:r>
              <a:rPr lang="en-IN" dirty="0"/>
              <a:t>(Instructions : Material spec ,cross section, Material Combinations)</a:t>
            </a:r>
          </a:p>
          <a:p>
            <a:pPr marL="285750" indent="-285750">
              <a:buFont typeface="Arial" panose="020B0604020202020204" pitchFamily="34" charset="0"/>
              <a:buChar char="•"/>
            </a:pPr>
            <a:r>
              <a:rPr lang="en-IN" dirty="0"/>
              <a:t>Target weight- 30Kg  </a:t>
            </a:r>
          </a:p>
          <a:p>
            <a:pPr marL="285750" indent="-285750">
              <a:buFont typeface="Arial" panose="020B0604020202020204" pitchFamily="34" charset="0"/>
              <a:buChar char="•"/>
            </a:pPr>
            <a:r>
              <a:rPr lang="en-IN" dirty="0"/>
              <a:t>Design weight- 34.32Kg</a:t>
            </a:r>
          </a:p>
        </p:txBody>
      </p:sp>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3.52</a:t>
            </a:r>
          </a:p>
        </p:txBody>
      </p:sp>
      <p:sp>
        <p:nvSpPr>
          <p:cNvPr id="16" name="Rectangle 15">
            <a:extLst>
              <a:ext uri="{FF2B5EF4-FFF2-40B4-BE49-F238E27FC236}">
                <a16:creationId xmlns:a16="http://schemas.microsoft.com/office/drawing/2014/main" xmlns="" id="{D3821CAF-8FAA-43E2-BE0E-BCE32FC7AE86}"/>
              </a:ext>
            </a:extLst>
          </p:cNvPr>
          <p:cNvSpPr/>
          <p:nvPr/>
        </p:nvSpPr>
        <p:spPr>
          <a:xfrm>
            <a:off x="623405" y="6027173"/>
            <a:ext cx="10729223" cy="7920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Justification </a:t>
            </a:r>
            <a:r>
              <a:rPr lang="en-IN" dirty="0"/>
              <a:t>of Accepting/ Rejecting Design</a:t>
            </a:r>
            <a:r>
              <a:rPr lang="en-IN" sz="1800" dirty="0"/>
              <a:t>: It was selected because all the criteria were satisfied and the weight of chassis was not very high.</a:t>
            </a:r>
            <a:endParaRPr lang="en-IN" dirty="0"/>
          </a:p>
        </p:txBody>
      </p:sp>
      <p:pic>
        <p:nvPicPr>
          <p:cNvPr id="3" name="Picture 2">
            <a:extLst>
              <a:ext uri="{FF2B5EF4-FFF2-40B4-BE49-F238E27FC236}">
                <a16:creationId xmlns:a16="http://schemas.microsoft.com/office/drawing/2014/main" xmlns="" id="{E49860BD-B687-421D-8DFB-395D36D8AAB1}"/>
              </a:ext>
            </a:extLst>
          </p:cNvPr>
          <p:cNvPicPr>
            <a:picLocks noChangeAspect="1"/>
          </p:cNvPicPr>
          <p:nvPr/>
        </p:nvPicPr>
        <p:blipFill rotWithShape="1">
          <a:blip r:embed="rId2" cstate="print">
            <a:extLst>
              <a:ext uri="{28A0092B-C50C-407E-A947-70E740481C1C}">
                <a14:useLocalDpi xmlns:a14="http://schemas.microsoft.com/office/drawing/2010/main" xmlns="" val="0"/>
              </a:ext>
            </a:extLst>
          </a:blip>
          <a:srcRect l="9539" r="2347" b="2004"/>
          <a:stretch/>
        </p:blipFill>
        <p:spPr>
          <a:xfrm>
            <a:off x="1124867" y="1061626"/>
            <a:ext cx="1748961" cy="1653095"/>
          </a:xfrm>
          <a:prstGeom prst="rect">
            <a:avLst/>
          </a:prstGeom>
        </p:spPr>
      </p:pic>
    </p:spTree>
    <p:extLst>
      <p:ext uri="{BB962C8B-B14F-4D97-AF65-F5344CB8AC3E}">
        <p14:creationId xmlns:p14="http://schemas.microsoft.com/office/powerpoint/2010/main" xmlns="" val="11905667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580571" y="1062486"/>
            <a:ext cx="11435712" cy="230832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Include image of FE models for different iterations for location-1.</a:t>
            </a:r>
          </a:p>
          <a:p>
            <a:pPr marL="285750" indent="-285750">
              <a:lnSpc>
                <a:spcPct val="150000"/>
              </a:lnSpc>
              <a:buFont typeface="Arial" panose="020B0604020202020204" pitchFamily="34" charset="0"/>
              <a:buChar char="•"/>
            </a:pPr>
            <a:r>
              <a:rPr lang="en-IN" sz="2400" dirty="0"/>
              <a:t>For each iteration following pictures to be included:</a:t>
            </a:r>
          </a:p>
          <a:p>
            <a:pPr marL="800100" lvl="1" indent="-342900">
              <a:lnSpc>
                <a:spcPct val="150000"/>
              </a:lnSpc>
              <a:buFont typeface="Wingdings" pitchFamily="2" charset="2"/>
              <a:buChar char="Ø"/>
            </a:pPr>
            <a:r>
              <a:rPr lang="en-IN" sz="2400" b="1" dirty="0"/>
              <a:t>Pre-processing: </a:t>
            </a:r>
            <a:r>
              <a:rPr lang="en-IN" sz="2400" dirty="0"/>
              <a:t>Meshed View, Load Distribution, Boundary Conditions</a:t>
            </a:r>
          </a:p>
          <a:p>
            <a:pPr marL="800100" lvl="1" indent="-342900">
              <a:lnSpc>
                <a:spcPct val="150000"/>
              </a:lnSpc>
              <a:buFont typeface="Wingdings" pitchFamily="2" charset="2"/>
              <a:buChar char="Ø"/>
            </a:pPr>
            <a:r>
              <a:rPr lang="en-IN" sz="2400" b="1" dirty="0"/>
              <a:t>Post-processing: </a:t>
            </a:r>
            <a:r>
              <a:rPr lang="en-IN" sz="2400" dirty="0"/>
              <a:t>view after simulation showing stress, strain, deformation and FOS. </a:t>
            </a:r>
          </a:p>
        </p:txBody>
      </p:sp>
      <p:sp>
        <p:nvSpPr>
          <p:cNvPr id="5" name="Title 1">
            <a:extLst>
              <a:ext uri="{FF2B5EF4-FFF2-40B4-BE49-F238E27FC236}">
                <a16:creationId xmlns:a16="http://schemas.microsoft.com/office/drawing/2014/main" xmlns="" id="{09E5D27F-52B1-4923-BD78-7F12C4A6C803}"/>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Hard Points</a:t>
            </a:r>
          </a:p>
        </p:txBody>
      </p:sp>
    </p:spTree>
    <p:extLst>
      <p:ext uri="{BB962C8B-B14F-4D97-AF65-F5344CB8AC3E}">
        <p14:creationId xmlns:p14="http://schemas.microsoft.com/office/powerpoint/2010/main" xmlns="" val="49226010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a:t>
            </a:r>
          </a:p>
        </p:txBody>
      </p:sp>
      <p:pic>
        <p:nvPicPr>
          <p:cNvPr id="6" name="Picture 5">
            <a:extLst>
              <a:ext uri="{FF2B5EF4-FFF2-40B4-BE49-F238E27FC236}">
                <a16:creationId xmlns:a16="http://schemas.microsoft.com/office/drawing/2014/main" xmlns="" id="{65408080-56AB-4080-BAF4-6ED2C6694CB6}"/>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13439" r="3014" b="2875"/>
          <a:stretch/>
        </p:blipFill>
        <p:spPr>
          <a:xfrm>
            <a:off x="61715" y="1054913"/>
            <a:ext cx="5430416" cy="5358281"/>
          </a:xfrm>
          <a:prstGeom prst="rect">
            <a:avLst/>
          </a:prstGeom>
        </p:spPr>
      </p:pic>
      <p:pic>
        <p:nvPicPr>
          <p:cNvPr id="10" name="Picture 9">
            <a:extLst>
              <a:ext uri="{FF2B5EF4-FFF2-40B4-BE49-F238E27FC236}">
                <a16:creationId xmlns:a16="http://schemas.microsoft.com/office/drawing/2014/main" xmlns="" id="{FEF1727D-F478-4653-A72B-EB3D80C50152}"/>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74517" y="1054913"/>
            <a:ext cx="6499658" cy="5233345"/>
          </a:xfrm>
          <a:prstGeom prst="rect">
            <a:avLst/>
          </a:prstGeom>
        </p:spPr>
      </p:pic>
      <p:pic>
        <p:nvPicPr>
          <p:cNvPr id="8" name="Picture 7">
            <a:extLst>
              <a:ext uri="{FF2B5EF4-FFF2-40B4-BE49-F238E27FC236}">
                <a16:creationId xmlns:a16="http://schemas.microsoft.com/office/drawing/2014/main" xmlns="" id="{579B2EAC-80FD-40C3-86BF-FCDD2629F5B5}"/>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74517" y="1054913"/>
            <a:ext cx="6441766" cy="5186732"/>
          </a:xfrm>
          <a:prstGeom prst="rect">
            <a:avLst/>
          </a:prstGeom>
        </p:spPr>
      </p:pic>
      <p:sp>
        <p:nvSpPr>
          <p:cNvPr id="13" name="Title 1">
            <a:extLst>
              <a:ext uri="{FF2B5EF4-FFF2-40B4-BE49-F238E27FC236}">
                <a16:creationId xmlns:a16="http://schemas.microsoft.com/office/drawing/2014/main" xmlns="" id="{D6CF680A-72AA-41EB-BE81-A9CAC678262C}"/>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1018,1in x 0.84in x 2mm</a:t>
            </a:r>
          </a:p>
        </p:txBody>
      </p:sp>
    </p:spTree>
    <p:extLst>
      <p:ext uri="{BB962C8B-B14F-4D97-AF65-F5344CB8AC3E}">
        <p14:creationId xmlns:p14="http://schemas.microsoft.com/office/powerpoint/2010/main" xmlns="" val="69668712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8"/>
                                        </p:tgtEl>
                                      </p:cBhvr>
                                    </p:animEffect>
                                    <p:set>
                                      <p:cBhvr>
                                        <p:cTn id="7" dur="1" fill="hold">
                                          <p:stCondLst>
                                            <p:cond delay="1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09E5D27F-52B1-4923-BD78-7F12C4A6C803}"/>
              </a:ext>
            </a:extLst>
          </p:cNvPr>
          <p:cNvSpPr>
            <a:spLocks noGrp="1"/>
          </p:cNvSpPr>
          <p:nvPr>
            <p:ph type="title"/>
          </p:nvPr>
        </p:nvSpPr>
        <p:spPr>
          <a:xfrm>
            <a:off x="2193966" y="72570"/>
            <a:ext cx="7574148" cy="682171"/>
          </a:xfrm>
        </p:spPr>
        <p:txBody>
          <a:bodyPr>
            <a:normAutofit/>
          </a:bodyPr>
          <a:lstStyle/>
          <a:p>
            <a:pPr algn="ctr"/>
            <a:r>
              <a:rPr lang="en-IN" sz="2800" b="1" u="sng" dirty="0">
                <a:latin typeface="+mn-lt"/>
              </a:rPr>
              <a:t>Impact Load Calculation</a:t>
            </a:r>
          </a:p>
        </p:txBody>
      </p:sp>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2.1</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1026367" y="483988"/>
            <a:ext cx="10989916" cy="6463308"/>
          </a:xfrm>
          <a:prstGeom prst="rect">
            <a:avLst/>
          </a:prstGeom>
          <a:noFill/>
        </p:spPr>
        <p:txBody>
          <a:bodyPr wrap="square" rtlCol="0">
            <a:spAutoFit/>
          </a:bodyPr>
          <a:lstStyle/>
          <a:p>
            <a:endParaRPr lang="en-IN" dirty="0"/>
          </a:p>
          <a:p>
            <a:r>
              <a:rPr lang="en-IN" b="1" dirty="0"/>
              <a:t>Assumption &amp; Considerations</a:t>
            </a:r>
            <a:r>
              <a:rPr lang="en-IN" dirty="0"/>
              <a:t>: </a:t>
            </a:r>
          </a:p>
          <a:p>
            <a:r>
              <a:rPr lang="en-US" dirty="0"/>
              <a:t>Following assumptions &amp; consideration were made for performing the analysis for frontal impact on frame/vehicle. </a:t>
            </a:r>
          </a:p>
          <a:p>
            <a:r>
              <a:rPr lang="en-US" dirty="0"/>
              <a:t>Impact force was applied on the foremost part of the roll cage. </a:t>
            </a:r>
          </a:p>
          <a:p>
            <a:r>
              <a:rPr lang="en-US" dirty="0"/>
              <a:t>Mounting points of suspension arms were fixed. </a:t>
            </a:r>
          </a:p>
          <a:p>
            <a:r>
              <a:rPr lang="en-IN" dirty="0"/>
              <a:t>Initial Speed=9.11m/s </a:t>
            </a:r>
          </a:p>
          <a:p>
            <a:r>
              <a:rPr lang="en-IN" dirty="0"/>
              <a:t>Final Speed=0m/s </a:t>
            </a:r>
          </a:p>
          <a:p>
            <a:r>
              <a:rPr lang="en-IN" dirty="0"/>
              <a:t>Reaction time=0.13s </a:t>
            </a:r>
          </a:p>
          <a:p>
            <a:r>
              <a:rPr lang="en-US" b="1" dirty="0"/>
              <a:t>Calculation of Impact Forces: </a:t>
            </a:r>
            <a:endParaRPr lang="en-US" dirty="0"/>
          </a:p>
          <a:p>
            <a:r>
              <a:rPr lang="en-US" dirty="0"/>
              <a:t>Work Done= (0.5*M*Vfinal2 - 0.5*M*Vinitial2) </a:t>
            </a:r>
          </a:p>
          <a:p>
            <a:r>
              <a:rPr lang="en-IN" dirty="0"/>
              <a:t>|W|=|-0.5*M*Vinitial2| </a:t>
            </a:r>
          </a:p>
          <a:p>
            <a:r>
              <a:rPr lang="en-IN" dirty="0"/>
              <a:t>=|-0.5*245*9.112| </a:t>
            </a:r>
          </a:p>
          <a:p>
            <a:r>
              <a:rPr lang="en-IN" dirty="0"/>
              <a:t>=10166.5 Nm </a:t>
            </a:r>
          </a:p>
          <a:p>
            <a:r>
              <a:rPr lang="en-IN" dirty="0"/>
              <a:t>Work Done=Force * Displacement </a:t>
            </a:r>
          </a:p>
          <a:p>
            <a:r>
              <a:rPr lang="en-IN" dirty="0"/>
              <a:t>=(F*S) </a:t>
            </a:r>
          </a:p>
          <a:p>
            <a:r>
              <a:rPr lang="en-IN" dirty="0"/>
              <a:t>S=Impact Time*Vmax </a:t>
            </a:r>
          </a:p>
          <a:p>
            <a:r>
              <a:rPr lang="en-IN" dirty="0"/>
              <a:t>=0.13*9.114 </a:t>
            </a:r>
          </a:p>
          <a:p>
            <a:r>
              <a:rPr lang="en-IN" dirty="0"/>
              <a:t>=1.184m </a:t>
            </a:r>
          </a:p>
          <a:p>
            <a:r>
              <a:rPr lang="en-IN" dirty="0"/>
              <a:t>So, </a:t>
            </a:r>
          </a:p>
          <a:p>
            <a:r>
              <a:rPr lang="en-IN" dirty="0"/>
              <a:t>F=W/S </a:t>
            </a:r>
          </a:p>
          <a:p>
            <a:r>
              <a:rPr lang="en-IN" dirty="0"/>
              <a:t>=10166.5/1.184 </a:t>
            </a:r>
          </a:p>
          <a:p>
            <a:r>
              <a:rPr lang="en-IN" dirty="0"/>
              <a:t>=8586.5 N </a:t>
            </a:r>
          </a:p>
          <a:p>
            <a:r>
              <a:rPr lang="en-IN" dirty="0"/>
              <a:t>≈8600 N </a:t>
            </a:r>
            <a:endParaRPr lang="en-IN" sz="2400" dirty="0"/>
          </a:p>
        </p:txBody>
      </p:sp>
      <p:sp>
        <p:nvSpPr>
          <p:cNvPr id="2" name="TextBox 1">
            <a:extLst>
              <a:ext uri="{FF2B5EF4-FFF2-40B4-BE49-F238E27FC236}">
                <a16:creationId xmlns:a16="http://schemas.microsoft.com/office/drawing/2014/main" xmlns="" id="{AC541C37-CAA1-4323-85DE-F8BE02ACB4A9}"/>
              </a:ext>
            </a:extLst>
          </p:cNvPr>
          <p:cNvSpPr txBox="1"/>
          <p:nvPr/>
        </p:nvSpPr>
        <p:spPr>
          <a:xfrm>
            <a:off x="1352939" y="413655"/>
            <a:ext cx="1819472" cy="461665"/>
          </a:xfrm>
          <a:prstGeom prst="rect">
            <a:avLst/>
          </a:prstGeom>
          <a:noFill/>
        </p:spPr>
        <p:txBody>
          <a:bodyPr wrap="none" rtlCol="0">
            <a:spAutoFit/>
          </a:bodyPr>
          <a:lstStyle/>
          <a:p>
            <a:r>
              <a:rPr lang="en-US" sz="2400" b="1" dirty="0"/>
              <a:t>Front Impact</a:t>
            </a:r>
            <a:endParaRPr lang="en-IN" sz="2400" b="1" dirty="0"/>
          </a:p>
        </p:txBody>
      </p:sp>
    </p:spTree>
    <p:extLst>
      <p:ext uri="{BB962C8B-B14F-4D97-AF65-F5344CB8AC3E}">
        <p14:creationId xmlns:p14="http://schemas.microsoft.com/office/powerpoint/2010/main" xmlns="" val="65296787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a:t>
            </a:r>
          </a:p>
        </p:txBody>
      </p:sp>
      <p:pic>
        <p:nvPicPr>
          <p:cNvPr id="3" name="Picture 2">
            <a:extLst>
              <a:ext uri="{FF2B5EF4-FFF2-40B4-BE49-F238E27FC236}">
                <a16:creationId xmlns:a16="http://schemas.microsoft.com/office/drawing/2014/main" xmlns="" id="{6D2B321E-CA2B-471F-A49B-6D7DBD9926FF}"/>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30803" y="1204912"/>
            <a:ext cx="5524500" cy="4448175"/>
          </a:xfrm>
          <a:prstGeom prst="rect">
            <a:avLst/>
          </a:prstGeom>
        </p:spPr>
      </p:pic>
      <p:pic>
        <p:nvPicPr>
          <p:cNvPr id="6" name="Picture 5">
            <a:extLst>
              <a:ext uri="{FF2B5EF4-FFF2-40B4-BE49-F238E27FC236}">
                <a16:creationId xmlns:a16="http://schemas.microsoft.com/office/drawing/2014/main" xmlns="" id="{AD90A34D-7A8A-4B7C-9D0D-EEA7ED6D66D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36697" y="1204912"/>
            <a:ext cx="5524500" cy="4448175"/>
          </a:xfrm>
          <a:prstGeom prst="rect">
            <a:avLst/>
          </a:prstGeom>
        </p:spPr>
      </p:pic>
      <p:sp>
        <p:nvSpPr>
          <p:cNvPr id="5" name="Title 1">
            <a:extLst>
              <a:ext uri="{FF2B5EF4-FFF2-40B4-BE49-F238E27FC236}">
                <a16:creationId xmlns:a16="http://schemas.microsoft.com/office/drawing/2014/main" xmlns="" id="{8253E9D9-DE00-4996-B8BD-F4B21DA4D72D}"/>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17189728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4.4</a:t>
            </a:r>
          </a:p>
        </p:txBody>
      </p:sp>
      <p:pic>
        <p:nvPicPr>
          <p:cNvPr id="3" name="Picture 2">
            <a:extLst>
              <a:ext uri="{FF2B5EF4-FFF2-40B4-BE49-F238E27FC236}">
                <a16:creationId xmlns:a16="http://schemas.microsoft.com/office/drawing/2014/main" xmlns="" id="{9BFADDF4-7D33-4394-8E1C-A36C53E8C414}"/>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09415" y="1374283"/>
            <a:ext cx="5524500" cy="4448175"/>
          </a:xfrm>
          <a:prstGeom prst="rect">
            <a:avLst/>
          </a:prstGeom>
        </p:spPr>
      </p:pic>
      <p:pic>
        <p:nvPicPr>
          <p:cNvPr id="5" name="Picture 4">
            <a:extLst>
              <a:ext uri="{FF2B5EF4-FFF2-40B4-BE49-F238E27FC236}">
                <a16:creationId xmlns:a16="http://schemas.microsoft.com/office/drawing/2014/main" xmlns="" id="{78CBC11B-03AC-43A7-B554-1BFC5786881F}"/>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58085" y="1374283"/>
            <a:ext cx="5524500" cy="4448175"/>
          </a:xfrm>
          <a:prstGeom prst="rect">
            <a:avLst/>
          </a:prstGeom>
        </p:spPr>
      </p:pic>
      <p:sp>
        <p:nvSpPr>
          <p:cNvPr id="6" name="Title 1">
            <a:extLst>
              <a:ext uri="{FF2B5EF4-FFF2-40B4-BE49-F238E27FC236}">
                <a16:creationId xmlns:a16="http://schemas.microsoft.com/office/drawing/2014/main" xmlns="" id="{CE2556FE-DC60-4AAD-A62E-C11A1FCAF5DB}"/>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37649721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4.5</a:t>
            </a:r>
          </a:p>
        </p:txBody>
      </p:sp>
      <p:pic>
        <p:nvPicPr>
          <p:cNvPr id="3" name="Picture 2">
            <a:extLst>
              <a:ext uri="{FF2B5EF4-FFF2-40B4-BE49-F238E27FC236}">
                <a16:creationId xmlns:a16="http://schemas.microsoft.com/office/drawing/2014/main" xmlns="" id="{758F2D37-91EF-4F9F-99C2-00B879E04836}"/>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333750" y="1204912"/>
            <a:ext cx="5524500" cy="4448175"/>
          </a:xfrm>
          <a:prstGeom prst="rect">
            <a:avLst/>
          </a:prstGeom>
        </p:spPr>
      </p:pic>
      <p:sp>
        <p:nvSpPr>
          <p:cNvPr id="5" name="Title 1">
            <a:extLst>
              <a:ext uri="{FF2B5EF4-FFF2-40B4-BE49-F238E27FC236}">
                <a16:creationId xmlns:a16="http://schemas.microsoft.com/office/drawing/2014/main" xmlns="" id="{EC32D064-3120-4141-8C0F-325F7FD9092B}"/>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420313723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4.6</a:t>
            </a:r>
          </a:p>
        </p:txBody>
      </p:sp>
      <p:pic>
        <p:nvPicPr>
          <p:cNvPr id="3" name="Picture 2">
            <a:extLst>
              <a:ext uri="{FF2B5EF4-FFF2-40B4-BE49-F238E27FC236}">
                <a16:creationId xmlns:a16="http://schemas.microsoft.com/office/drawing/2014/main" xmlns="" id="{C13AF101-848D-4520-8F09-5BEB575FAA17}"/>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20097" t="3631" r="5254" b="3631"/>
          <a:stretch/>
        </p:blipFill>
        <p:spPr>
          <a:xfrm>
            <a:off x="111967" y="1054913"/>
            <a:ext cx="5318449" cy="5151576"/>
          </a:xfrm>
          <a:prstGeom prst="rect">
            <a:avLst/>
          </a:prstGeom>
        </p:spPr>
      </p:pic>
      <p:pic>
        <p:nvPicPr>
          <p:cNvPr id="8" name="Picture 7">
            <a:extLst>
              <a:ext uri="{FF2B5EF4-FFF2-40B4-BE49-F238E27FC236}">
                <a16:creationId xmlns:a16="http://schemas.microsoft.com/office/drawing/2014/main" xmlns="" id="{2F8FD4D4-C53C-4DA7-A0BC-83F819D5E2D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06869" y="1054913"/>
            <a:ext cx="6398991" cy="5152291"/>
          </a:xfrm>
          <a:prstGeom prst="rect">
            <a:avLst/>
          </a:prstGeom>
        </p:spPr>
      </p:pic>
      <p:pic>
        <p:nvPicPr>
          <p:cNvPr id="6" name="Picture 5">
            <a:extLst>
              <a:ext uri="{FF2B5EF4-FFF2-40B4-BE49-F238E27FC236}">
                <a16:creationId xmlns:a16="http://schemas.microsoft.com/office/drawing/2014/main" xmlns="" id="{047EDE48-16A0-46E0-9918-E8B8B0C17774}"/>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06869" y="1054913"/>
            <a:ext cx="6398990" cy="5152290"/>
          </a:xfrm>
          <a:prstGeom prst="rect">
            <a:avLst/>
          </a:prstGeom>
        </p:spPr>
      </p:pic>
      <p:sp>
        <p:nvSpPr>
          <p:cNvPr id="7" name="Title 1">
            <a:extLst>
              <a:ext uri="{FF2B5EF4-FFF2-40B4-BE49-F238E27FC236}">
                <a16:creationId xmlns:a16="http://schemas.microsoft.com/office/drawing/2014/main" xmlns="" id="{BB73E6C5-CD60-4D6E-BF18-6FA9607B8B1C}"/>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1018,1.25in x 1.13in x 1.5mm</a:t>
            </a:r>
          </a:p>
        </p:txBody>
      </p:sp>
    </p:spTree>
    <p:extLst>
      <p:ext uri="{BB962C8B-B14F-4D97-AF65-F5344CB8AC3E}">
        <p14:creationId xmlns:p14="http://schemas.microsoft.com/office/powerpoint/2010/main" xmlns="" val="211693613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6"/>
                                        </p:tgtEl>
                                      </p:cBhvr>
                                    </p:animEffect>
                                    <p:set>
                                      <p:cBhvr>
                                        <p:cTn id="7" dur="1" fill="hold">
                                          <p:stCondLst>
                                            <p:cond delay="1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4.7</a:t>
            </a:r>
          </a:p>
        </p:txBody>
      </p:sp>
      <p:pic>
        <p:nvPicPr>
          <p:cNvPr id="3" name="Picture 2">
            <a:extLst>
              <a:ext uri="{FF2B5EF4-FFF2-40B4-BE49-F238E27FC236}">
                <a16:creationId xmlns:a16="http://schemas.microsoft.com/office/drawing/2014/main" xmlns="" id="{98CF67E1-58FD-46F2-9FFE-039F047B303D}"/>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05273" y="1288887"/>
            <a:ext cx="5524500" cy="4448175"/>
          </a:xfrm>
          <a:prstGeom prst="rect">
            <a:avLst/>
          </a:prstGeom>
        </p:spPr>
      </p:pic>
      <p:pic>
        <p:nvPicPr>
          <p:cNvPr id="6" name="Picture 5">
            <a:extLst>
              <a:ext uri="{FF2B5EF4-FFF2-40B4-BE49-F238E27FC236}">
                <a16:creationId xmlns:a16="http://schemas.microsoft.com/office/drawing/2014/main" xmlns="" id="{19B15C22-EDC4-41EC-9EDD-E230982C37E6}"/>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62227" y="1288887"/>
            <a:ext cx="5524500" cy="4448175"/>
          </a:xfrm>
          <a:prstGeom prst="rect">
            <a:avLst/>
          </a:prstGeom>
        </p:spPr>
      </p:pic>
      <p:sp>
        <p:nvSpPr>
          <p:cNvPr id="5" name="Title 1">
            <a:extLst>
              <a:ext uri="{FF2B5EF4-FFF2-40B4-BE49-F238E27FC236}">
                <a16:creationId xmlns:a16="http://schemas.microsoft.com/office/drawing/2014/main" xmlns="" id="{F99979B4-1CDB-411E-990F-17030941CF42}"/>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417139416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4.8</a:t>
            </a:r>
          </a:p>
        </p:txBody>
      </p:sp>
      <p:pic>
        <p:nvPicPr>
          <p:cNvPr id="3" name="Picture 2">
            <a:extLst>
              <a:ext uri="{FF2B5EF4-FFF2-40B4-BE49-F238E27FC236}">
                <a16:creationId xmlns:a16="http://schemas.microsoft.com/office/drawing/2014/main" xmlns="" id="{5B49C638-D617-40D1-AE09-181320236157}"/>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83756" y="1204912"/>
            <a:ext cx="5524500" cy="4448175"/>
          </a:xfrm>
          <a:prstGeom prst="rect">
            <a:avLst/>
          </a:prstGeom>
        </p:spPr>
      </p:pic>
      <p:pic>
        <p:nvPicPr>
          <p:cNvPr id="5" name="Picture 4">
            <a:extLst>
              <a:ext uri="{FF2B5EF4-FFF2-40B4-BE49-F238E27FC236}">
                <a16:creationId xmlns:a16="http://schemas.microsoft.com/office/drawing/2014/main" xmlns="" id="{A7AB7D6D-AA14-4C47-8130-CE67E81C2366}"/>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80374" y="1204911"/>
            <a:ext cx="5524500" cy="4448175"/>
          </a:xfrm>
          <a:prstGeom prst="rect">
            <a:avLst/>
          </a:prstGeom>
        </p:spPr>
      </p:pic>
      <p:sp>
        <p:nvSpPr>
          <p:cNvPr id="6" name="Title 1">
            <a:extLst>
              <a:ext uri="{FF2B5EF4-FFF2-40B4-BE49-F238E27FC236}">
                <a16:creationId xmlns:a16="http://schemas.microsoft.com/office/drawing/2014/main" xmlns="" id="{737F80D6-A021-4575-9839-C3EDD6AC65AF}"/>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15823556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4.9</a:t>
            </a:r>
          </a:p>
        </p:txBody>
      </p:sp>
      <p:pic>
        <p:nvPicPr>
          <p:cNvPr id="3" name="Picture 2">
            <a:extLst>
              <a:ext uri="{FF2B5EF4-FFF2-40B4-BE49-F238E27FC236}">
                <a16:creationId xmlns:a16="http://schemas.microsoft.com/office/drawing/2014/main" xmlns="" id="{8D56FC51-A53F-4360-B336-FCC507F8FBEB}"/>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333750" y="1204912"/>
            <a:ext cx="5524500" cy="4448175"/>
          </a:xfrm>
          <a:prstGeom prst="rect">
            <a:avLst/>
          </a:prstGeom>
        </p:spPr>
      </p:pic>
      <p:sp>
        <p:nvSpPr>
          <p:cNvPr id="5" name="Title 1">
            <a:extLst>
              <a:ext uri="{FF2B5EF4-FFF2-40B4-BE49-F238E27FC236}">
                <a16:creationId xmlns:a16="http://schemas.microsoft.com/office/drawing/2014/main" xmlns="" id="{415C4EF1-725C-4177-8493-41DB443F1000}"/>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113610558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xmlns="" id="{6CED58D2-A95A-42A7-823A-C089B6180A1B}"/>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20359" t="2717" r="6040" b="4562"/>
          <a:stretch/>
        </p:blipFill>
        <p:spPr>
          <a:xfrm>
            <a:off x="102635" y="1153671"/>
            <a:ext cx="5243805" cy="5150655"/>
          </a:xfrm>
          <a:prstGeom prst="rect">
            <a:avLst/>
          </a:prstGeom>
        </p:spPr>
      </p:pic>
      <p:pic>
        <p:nvPicPr>
          <p:cNvPr id="10" name="Picture 9">
            <a:extLst>
              <a:ext uri="{FF2B5EF4-FFF2-40B4-BE49-F238E27FC236}">
                <a16:creationId xmlns:a16="http://schemas.microsoft.com/office/drawing/2014/main" xmlns="" id="{2ECE979D-FE6E-4A6B-AAF9-7D78CC97D33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09202" y="1153671"/>
            <a:ext cx="6377003" cy="5134587"/>
          </a:xfrm>
          <a:prstGeom prst="rect">
            <a:avLst/>
          </a:prstGeom>
        </p:spPr>
      </p:pic>
      <p:pic>
        <p:nvPicPr>
          <p:cNvPr id="11" name="Picture 10">
            <a:extLst>
              <a:ext uri="{FF2B5EF4-FFF2-40B4-BE49-F238E27FC236}">
                <a16:creationId xmlns:a16="http://schemas.microsoft.com/office/drawing/2014/main" xmlns="" id="{73ADAB0B-DC86-4C0B-AD39-11399A54B377}"/>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09201" y="1204912"/>
            <a:ext cx="6377003" cy="5134587"/>
          </a:xfrm>
          <a:prstGeom prst="rect">
            <a:avLst/>
          </a:prstGeom>
        </p:spPr>
      </p:pic>
      <p:sp>
        <p:nvSpPr>
          <p:cNvPr id="7" name="TextBox 6">
            <a:extLst>
              <a:ext uri="{FF2B5EF4-FFF2-40B4-BE49-F238E27FC236}">
                <a16:creationId xmlns:a16="http://schemas.microsoft.com/office/drawing/2014/main" xmlns="" id="{B0D53528-B0CD-4D01-BECD-3BDDC724DB95}"/>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4.10</a:t>
            </a:r>
          </a:p>
        </p:txBody>
      </p:sp>
      <p:sp>
        <p:nvSpPr>
          <p:cNvPr id="6" name="Title 1">
            <a:extLst>
              <a:ext uri="{FF2B5EF4-FFF2-40B4-BE49-F238E27FC236}">
                <a16:creationId xmlns:a16="http://schemas.microsoft.com/office/drawing/2014/main" xmlns="" id="{B485FD5D-5B44-4702-92B6-B74C200C9EE6}"/>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1.13in x 1.5mm</a:t>
            </a:r>
          </a:p>
        </p:txBody>
      </p:sp>
    </p:spTree>
    <p:extLst>
      <p:ext uri="{BB962C8B-B14F-4D97-AF65-F5344CB8AC3E}">
        <p14:creationId xmlns:p14="http://schemas.microsoft.com/office/powerpoint/2010/main" xmlns="" val="192047882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1"/>
                                        </p:tgtEl>
                                      </p:cBhvr>
                                    </p:animEffect>
                                    <p:set>
                                      <p:cBhvr>
                                        <p:cTn id="7" dur="1" fill="hold">
                                          <p:stCondLst>
                                            <p:cond delay="19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4.11</a:t>
            </a:r>
          </a:p>
        </p:txBody>
      </p:sp>
      <p:pic>
        <p:nvPicPr>
          <p:cNvPr id="3" name="Picture 2">
            <a:extLst>
              <a:ext uri="{FF2B5EF4-FFF2-40B4-BE49-F238E27FC236}">
                <a16:creationId xmlns:a16="http://schemas.microsoft.com/office/drawing/2014/main" xmlns="" id="{C35886E8-D753-49FF-8BEC-1510D83E83D2}"/>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49464" y="1204911"/>
            <a:ext cx="5524500" cy="4448175"/>
          </a:xfrm>
          <a:prstGeom prst="rect">
            <a:avLst/>
          </a:prstGeom>
        </p:spPr>
      </p:pic>
      <p:pic>
        <p:nvPicPr>
          <p:cNvPr id="6" name="Picture 5">
            <a:extLst>
              <a:ext uri="{FF2B5EF4-FFF2-40B4-BE49-F238E27FC236}">
                <a16:creationId xmlns:a16="http://schemas.microsoft.com/office/drawing/2014/main" xmlns="" id="{4298DBCE-22EB-4474-A987-599D19AD22F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18036" y="1204912"/>
            <a:ext cx="5524500" cy="4448175"/>
          </a:xfrm>
          <a:prstGeom prst="rect">
            <a:avLst/>
          </a:prstGeom>
        </p:spPr>
      </p:pic>
      <p:sp>
        <p:nvSpPr>
          <p:cNvPr id="5" name="Title 1">
            <a:extLst>
              <a:ext uri="{FF2B5EF4-FFF2-40B4-BE49-F238E27FC236}">
                <a16:creationId xmlns:a16="http://schemas.microsoft.com/office/drawing/2014/main" xmlns="" id="{9679B70E-18D3-4C39-AABE-207CFDC27071}"/>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66543520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4.12</a:t>
            </a:r>
          </a:p>
        </p:txBody>
      </p:sp>
      <p:pic>
        <p:nvPicPr>
          <p:cNvPr id="3" name="Picture 2">
            <a:extLst>
              <a:ext uri="{FF2B5EF4-FFF2-40B4-BE49-F238E27FC236}">
                <a16:creationId xmlns:a16="http://schemas.microsoft.com/office/drawing/2014/main" xmlns="" id="{21E5D2B4-6057-45CE-B7C5-087EA1BEF79A}"/>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79985" y="1204912"/>
            <a:ext cx="5524500" cy="4448175"/>
          </a:xfrm>
          <a:prstGeom prst="rect">
            <a:avLst/>
          </a:prstGeom>
        </p:spPr>
      </p:pic>
      <p:pic>
        <p:nvPicPr>
          <p:cNvPr id="5" name="Picture 4">
            <a:extLst>
              <a:ext uri="{FF2B5EF4-FFF2-40B4-BE49-F238E27FC236}">
                <a16:creationId xmlns:a16="http://schemas.microsoft.com/office/drawing/2014/main" xmlns="" id="{EB028C7E-232D-4439-86F3-65ACBDB2E5A4}"/>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387517" y="1230368"/>
            <a:ext cx="5524500" cy="4448175"/>
          </a:xfrm>
          <a:prstGeom prst="rect">
            <a:avLst/>
          </a:prstGeom>
        </p:spPr>
      </p:pic>
      <p:sp>
        <p:nvSpPr>
          <p:cNvPr id="6" name="Title 1">
            <a:extLst>
              <a:ext uri="{FF2B5EF4-FFF2-40B4-BE49-F238E27FC236}">
                <a16:creationId xmlns:a16="http://schemas.microsoft.com/office/drawing/2014/main" xmlns="" id="{BD649A10-D014-463D-B4DC-35579187ABB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243481585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D786BE89-C4D1-46ED-AAE5-3CAC5B7FEA90}"/>
              </a:ext>
            </a:extLst>
          </p:cNvPr>
          <p:cNvSpPr>
            <a:spLocks noGrp="1"/>
          </p:cNvSpPr>
          <p:nvPr>
            <p:ph type="title"/>
          </p:nvPr>
        </p:nvSpPr>
        <p:spPr>
          <a:xfrm>
            <a:off x="2193966" y="72570"/>
            <a:ext cx="7574148" cy="682171"/>
          </a:xfrm>
        </p:spPr>
        <p:txBody>
          <a:bodyPr>
            <a:normAutofit/>
          </a:bodyPr>
          <a:lstStyle/>
          <a:p>
            <a:pPr algn="ctr"/>
            <a:r>
              <a:rPr lang="en-IN" sz="2800" b="1" dirty="0">
                <a:latin typeface="+mn-lt"/>
              </a:rPr>
              <a:t>Side Impact</a:t>
            </a:r>
          </a:p>
        </p:txBody>
      </p:sp>
      <p:sp>
        <p:nvSpPr>
          <p:cNvPr id="5" name="TextBox 4">
            <a:extLst>
              <a:ext uri="{FF2B5EF4-FFF2-40B4-BE49-F238E27FC236}">
                <a16:creationId xmlns:a16="http://schemas.microsoft.com/office/drawing/2014/main" xmlns="" id="{4887542B-50F8-4076-84B9-217F21B420BF}"/>
              </a:ext>
            </a:extLst>
          </p:cNvPr>
          <p:cNvSpPr txBox="1"/>
          <p:nvPr/>
        </p:nvSpPr>
        <p:spPr>
          <a:xfrm>
            <a:off x="1187064" y="531844"/>
            <a:ext cx="11004936" cy="6463308"/>
          </a:xfrm>
          <a:prstGeom prst="rect">
            <a:avLst/>
          </a:prstGeom>
          <a:noFill/>
        </p:spPr>
        <p:txBody>
          <a:bodyPr wrap="none" rtlCol="0">
            <a:spAutoFit/>
          </a:bodyPr>
          <a:lstStyle/>
          <a:p>
            <a:r>
              <a:rPr lang="en-IN" b="1" dirty="0"/>
              <a:t>Assumption&amp; Considerations</a:t>
            </a:r>
            <a:r>
              <a:rPr lang="en-IN" dirty="0"/>
              <a:t>: </a:t>
            </a:r>
          </a:p>
          <a:p>
            <a:r>
              <a:rPr lang="en-US" dirty="0"/>
              <a:t>Following assumptions &amp; consideration were made for performing the analysis for frontal impact on frame/vehicle. </a:t>
            </a:r>
          </a:p>
          <a:p>
            <a:r>
              <a:rPr lang="en-US" dirty="0"/>
              <a:t>Impact force was applied on the foremost part of the roll cage. </a:t>
            </a:r>
          </a:p>
          <a:p>
            <a:r>
              <a:rPr lang="en-US" dirty="0"/>
              <a:t>Mounting points of suspension arms were fixed. </a:t>
            </a:r>
          </a:p>
          <a:p>
            <a:r>
              <a:rPr lang="en-IN" dirty="0"/>
              <a:t>Initial Speed=9.114m/s </a:t>
            </a:r>
          </a:p>
          <a:p>
            <a:r>
              <a:rPr lang="en-IN" dirty="0"/>
              <a:t>Final Speed=0m/s </a:t>
            </a:r>
          </a:p>
          <a:p>
            <a:r>
              <a:rPr lang="en-IN" dirty="0"/>
              <a:t>Reaction time=0.30s </a:t>
            </a:r>
          </a:p>
          <a:p>
            <a:endParaRPr lang="en-US" b="1" dirty="0"/>
          </a:p>
          <a:p>
            <a:r>
              <a:rPr lang="en-US" b="1" dirty="0"/>
              <a:t>Calculation of Impact Forces: </a:t>
            </a:r>
            <a:endParaRPr lang="en-US" dirty="0"/>
          </a:p>
          <a:p>
            <a:r>
              <a:rPr lang="en-US" dirty="0"/>
              <a:t>Work Done= (0.5*M*Vfinal2 - 0.5*M*Vinitial2) </a:t>
            </a:r>
          </a:p>
          <a:p>
            <a:r>
              <a:rPr lang="en-IN" dirty="0"/>
              <a:t>|W|=|-0.5*M*Vinitial2| </a:t>
            </a:r>
          </a:p>
          <a:p>
            <a:r>
              <a:rPr lang="en-IN" dirty="0"/>
              <a:t>=|-0.5*245*9.1142| </a:t>
            </a:r>
          </a:p>
          <a:p>
            <a:r>
              <a:rPr lang="en-IN" dirty="0"/>
              <a:t>=10166.5 Nm </a:t>
            </a:r>
          </a:p>
          <a:p>
            <a:r>
              <a:rPr lang="en-US" dirty="0"/>
              <a:t>Work Done=Force*Displacement</a:t>
            </a:r>
            <a:endParaRPr lang="en-IN" dirty="0"/>
          </a:p>
          <a:p>
            <a:r>
              <a:rPr lang="en-IN" dirty="0"/>
              <a:t>                    =(F*S) </a:t>
            </a:r>
          </a:p>
          <a:p>
            <a:r>
              <a:rPr lang="en-IN" dirty="0"/>
              <a:t>S=Impact Time*Vmax </a:t>
            </a:r>
          </a:p>
          <a:p>
            <a:r>
              <a:rPr lang="en-IN" dirty="0"/>
              <a:t>=0.30*9.114 </a:t>
            </a:r>
          </a:p>
          <a:p>
            <a:r>
              <a:rPr lang="en-IN" dirty="0"/>
              <a:t>=2.73m </a:t>
            </a:r>
          </a:p>
          <a:p>
            <a:r>
              <a:rPr lang="en-IN" dirty="0"/>
              <a:t>So, </a:t>
            </a:r>
          </a:p>
          <a:p>
            <a:r>
              <a:rPr lang="en-IN" dirty="0"/>
              <a:t>F=W/S </a:t>
            </a:r>
          </a:p>
          <a:p>
            <a:r>
              <a:rPr lang="en-IN" dirty="0"/>
              <a:t>=10166.5 /2.73 </a:t>
            </a:r>
          </a:p>
          <a:p>
            <a:r>
              <a:rPr lang="en-IN" dirty="0"/>
              <a:t>=3723.9 N </a:t>
            </a:r>
          </a:p>
          <a:p>
            <a:r>
              <a:rPr lang="en-IN" dirty="0"/>
              <a:t>≈3800 N </a:t>
            </a:r>
          </a:p>
        </p:txBody>
      </p:sp>
      <p:sp>
        <p:nvSpPr>
          <p:cNvPr id="6" name="TextBox 5">
            <a:extLst>
              <a:ext uri="{FF2B5EF4-FFF2-40B4-BE49-F238E27FC236}">
                <a16:creationId xmlns:a16="http://schemas.microsoft.com/office/drawing/2014/main" xmlns="" id="{3AA5285B-DCF9-4A55-BD2E-73D5D53ACCA8}"/>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2.2</a:t>
            </a:r>
          </a:p>
        </p:txBody>
      </p:sp>
    </p:spTree>
    <p:extLst>
      <p:ext uri="{BB962C8B-B14F-4D97-AF65-F5344CB8AC3E}">
        <p14:creationId xmlns:p14="http://schemas.microsoft.com/office/powerpoint/2010/main" xmlns="" val="95527088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4.13</a:t>
            </a:r>
          </a:p>
        </p:txBody>
      </p:sp>
      <p:pic>
        <p:nvPicPr>
          <p:cNvPr id="3" name="Picture 2">
            <a:extLst>
              <a:ext uri="{FF2B5EF4-FFF2-40B4-BE49-F238E27FC236}">
                <a16:creationId xmlns:a16="http://schemas.microsoft.com/office/drawing/2014/main" xmlns="" id="{526AEF72-1441-4115-AAE5-76D3BD4820E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333750" y="1204912"/>
            <a:ext cx="5524500" cy="4448175"/>
          </a:xfrm>
          <a:prstGeom prst="rect">
            <a:avLst/>
          </a:prstGeom>
        </p:spPr>
      </p:pic>
      <p:sp>
        <p:nvSpPr>
          <p:cNvPr id="5" name="Title 1">
            <a:extLst>
              <a:ext uri="{FF2B5EF4-FFF2-40B4-BE49-F238E27FC236}">
                <a16:creationId xmlns:a16="http://schemas.microsoft.com/office/drawing/2014/main" xmlns="" id="{425ADEF4-B09F-4A93-B19E-2587F054FC0F}"/>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2948506202"/>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098C458F-B33D-4C56-A94D-9688C5FB2D55}"/>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9910" r="2582"/>
          <a:stretch/>
        </p:blipFill>
        <p:spPr>
          <a:xfrm>
            <a:off x="125443" y="1192374"/>
            <a:ext cx="5374500" cy="5219700"/>
          </a:xfrm>
          <a:prstGeom prst="rect">
            <a:avLst/>
          </a:prstGeom>
        </p:spPr>
      </p:pic>
      <p:pic>
        <p:nvPicPr>
          <p:cNvPr id="8" name="Picture 7">
            <a:extLst>
              <a:ext uri="{FF2B5EF4-FFF2-40B4-BE49-F238E27FC236}">
                <a16:creationId xmlns:a16="http://schemas.microsoft.com/office/drawing/2014/main" xmlns="" id="{90699972-AB02-4C69-997B-B723C4E6B5BE}"/>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83846" y="1192374"/>
            <a:ext cx="6482711" cy="5219700"/>
          </a:xfrm>
          <a:prstGeom prst="rect">
            <a:avLst/>
          </a:prstGeom>
        </p:spPr>
      </p:pic>
      <p:pic>
        <p:nvPicPr>
          <p:cNvPr id="6" name="Picture 5">
            <a:extLst>
              <a:ext uri="{FF2B5EF4-FFF2-40B4-BE49-F238E27FC236}">
                <a16:creationId xmlns:a16="http://schemas.microsoft.com/office/drawing/2014/main" xmlns="" id="{0AE1BA01-7773-4723-9BC0-B0AB3CD7738E}"/>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83845" y="1192374"/>
            <a:ext cx="6432437" cy="5179221"/>
          </a:xfrm>
          <a:prstGeom prst="rect">
            <a:avLst/>
          </a:prstGeom>
        </p:spPr>
      </p:pic>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4.14</a:t>
            </a:r>
          </a:p>
        </p:txBody>
      </p:sp>
      <p:sp>
        <p:nvSpPr>
          <p:cNvPr id="7" name="Title 1">
            <a:extLst>
              <a:ext uri="{FF2B5EF4-FFF2-40B4-BE49-F238E27FC236}">
                <a16:creationId xmlns:a16="http://schemas.microsoft.com/office/drawing/2014/main" xmlns="" id="{0B64BEB4-9449-44B2-8B97-A9111242358D}"/>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1.12in x 1.65mm</a:t>
            </a:r>
          </a:p>
        </p:txBody>
      </p:sp>
    </p:spTree>
    <p:extLst>
      <p:ext uri="{BB962C8B-B14F-4D97-AF65-F5344CB8AC3E}">
        <p14:creationId xmlns:p14="http://schemas.microsoft.com/office/powerpoint/2010/main" xmlns="" val="152623465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6"/>
                                        </p:tgtEl>
                                      </p:cBhvr>
                                    </p:animEffect>
                                    <p:set>
                                      <p:cBhvr>
                                        <p:cTn id="7" dur="1" fill="hold">
                                          <p:stCondLst>
                                            <p:cond delay="1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4.15</a:t>
            </a:r>
          </a:p>
        </p:txBody>
      </p:sp>
      <p:pic>
        <p:nvPicPr>
          <p:cNvPr id="3" name="Picture 2">
            <a:extLst>
              <a:ext uri="{FF2B5EF4-FFF2-40B4-BE49-F238E27FC236}">
                <a16:creationId xmlns:a16="http://schemas.microsoft.com/office/drawing/2014/main" xmlns="" id="{D3B87432-8917-49EA-B6A0-498AF7FAD3B4}"/>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14781" y="1204912"/>
            <a:ext cx="5524500" cy="4448175"/>
          </a:xfrm>
          <a:prstGeom prst="rect">
            <a:avLst/>
          </a:prstGeom>
        </p:spPr>
      </p:pic>
      <p:pic>
        <p:nvPicPr>
          <p:cNvPr id="6" name="Picture 5">
            <a:extLst>
              <a:ext uri="{FF2B5EF4-FFF2-40B4-BE49-F238E27FC236}">
                <a16:creationId xmlns:a16="http://schemas.microsoft.com/office/drawing/2014/main" xmlns="" id="{22DF7601-B7DB-4736-9A60-0E837DB45A9F}"/>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52721" y="1204912"/>
            <a:ext cx="5524500" cy="4448175"/>
          </a:xfrm>
          <a:prstGeom prst="rect">
            <a:avLst/>
          </a:prstGeom>
        </p:spPr>
      </p:pic>
      <p:sp>
        <p:nvSpPr>
          <p:cNvPr id="5" name="Title 1">
            <a:extLst>
              <a:ext uri="{FF2B5EF4-FFF2-40B4-BE49-F238E27FC236}">
                <a16:creationId xmlns:a16="http://schemas.microsoft.com/office/drawing/2014/main" xmlns="" id="{89BD9576-2DF9-4604-9390-A06044E3AD3B}"/>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2290473994"/>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4.16</a:t>
            </a:r>
          </a:p>
        </p:txBody>
      </p:sp>
      <p:pic>
        <p:nvPicPr>
          <p:cNvPr id="3" name="Picture 2">
            <a:extLst>
              <a:ext uri="{FF2B5EF4-FFF2-40B4-BE49-F238E27FC236}">
                <a16:creationId xmlns:a16="http://schemas.microsoft.com/office/drawing/2014/main" xmlns="" id="{23670C54-059B-40EC-8391-DD090994FB2D}"/>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72093" y="1204912"/>
            <a:ext cx="5524500" cy="4448175"/>
          </a:xfrm>
          <a:prstGeom prst="rect">
            <a:avLst/>
          </a:prstGeom>
        </p:spPr>
      </p:pic>
      <p:pic>
        <p:nvPicPr>
          <p:cNvPr id="5" name="Picture 4">
            <a:extLst>
              <a:ext uri="{FF2B5EF4-FFF2-40B4-BE49-F238E27FC236}">
                <a16:creationId xmlns:a16="http://schemas.microsoft.com/office/drawing/2014/main" xmlns="" id="{85A181A8-3DA9-4BED-9E88-CE2391728022}"/>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91783" y="1204911"/>
            <a:ext cx="5524500" cy="4448175"/>
          </a:xfrm>
          <a:prstGeom prst="rect">
            <a:avLst/>
          </a:prstGeom>
        </p:spPr>
      </p:pic>
      <p:sp>
        <p:nvSpPr>
          <p:cNvPr id="6" name="Title 1">
            <a:extLst>
              <a:ext uri="{FF2B5EF4-FFF2-40B4-BE49-F238E27FC236}">
                <a16:creationId xmlns:a16="http://schemas.microsoft.com/office/drawing/2014/main" xmlns="" id="{73629E48-742B-4318-95D0-AB34C65B085C}"/>
              </a:ext>
            </a:extLst>
          </p:cNvPr>
          <p:cNvSpPr txBox="1">
            <a:spLocks/>
          </p:cNvSpPr>
          <p:nvPr/>
        </p:nvSpPr>
        <p:spPr>
          <a:xfrm>
            <a:off x="2273796" y="122337"/>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218890303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4.17</a:t>
            </a:r>
          </a:p>
        </p:txBody>
      </p:sp>
      <p:pic>
        <p:nvPicPr>
          <p:cNvPr id="3" name="Picture 2">
            <a:extLst>
              <a:ext uri="{FF2B5EF4-FFF2-40B4-BE49-F238E27FC236}">
                <a16:creationId xmlns:a16="http://schemas.microsoft.com/office/drawing/2014/main" xmlns="" id="{0AC1ECE3-388B-4FEE-A4F3-D9DCDF85EA35}"/>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333750" y="1204912"/>
            <a:ext cx="5524500" cy="4448175"/>
          </a:xfrm>
          <a:prstGeom prst="rect">
            <a:avLst/>
          </a:prstGeom>
        </p:spPr>
      </p:pic>
      <p:sp>
        <p:nvSpPr>
          <p:cNvPr id="5" name="Title 1">
            <a:extLst>
              <a:ext uri="{FF2B5EF4-FFF2-40B4-BE49-F238E27FC236}">
                <a16:creationId xmlns:a16="http://schemas.microsoft.com/office/drawing/2014/main" xmlns="" id="{9957DEDE-0210-4E5A-920F-D659F1986104}"/>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309075889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6A4AF0CC-00A1-460E-B3E8-A6BBCB6EEB9C}"/>
              </a:ext>
            </a:extLst>
          </p:cNvPr>
          <p:cNvSpPr/>
          <p:nvPr/>
        </p:nvSpPr>
        <p:spPr>
          <a:xfrm>
            <a:off x="407831"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model </a:t>
            </a:r>
          </a:p>
        </p:txBody>
      </p:sp>
      <p:graphicFrame>
        <p:nvGraphicFramePr>
          <p:cNvPr id="6" name="Table 5">
            <a:extLst>
              <a:ext uri="{FF2B5EF4-FFF2-40B4-BE49-F238E27FC236}">
                <a16:creationId xmlns:a16="http://schemas.microsoft.com/office/drawing/2014/main" xmlns="" id="{80AF881A-B916-4BFB-965B-994EE55CA197}"/>
              </a:ext>
            </a:extLst>
          </p:cNvPr>
          <p:cNvGraphicFramePr>
            <a:graphicFrameLocks noGrp="1"/>
          </p:cNvGraphicFramePr>
          <p:nvPr>
            <p:extLst>
              <p:ext uri="{D42A27DB-BD31-4B8C-83A1-F6EECF244321}">
                <p14:modId xmlns:p14="http://schemas.microsoft.com/office/powerpoint/2010/main" xmlns="" val="459536790"/>
              </p:ext>
            </p:extLst>
          </p:nvPr>
        </p:nvGraphicFramePr>
        <p:xfrm>
          <a:off x="407831" y="3955433"/>
          <a:ext cx="11291930" cy="1833880"/>
        </p:xfrm>
        <a:graphic>
          <a:graphicData uri="http://schemas.openxmlformats.org/drawingml/2006/table">
            <a:tbl>
              <a:tblPr firstRow="1" bandRow="1">
                <a:tableStyleId>{5940675A-B579-460E-94D1-54222C63F5DA}</a:tableStyleId>
              </a:tblPr>
              <a:tblGrid>
                <a:gridCol w="1435036">
                  <a:extLst>
                    <a:ext uri="{9D8B030D-6E8A-4147-A177-3AD203B41FA5}">
                      <a16:colId xmlns:a16="http://schemas.microsoft.com/office/drawing/2014/main" xmlns="" val="505214032"/>
                    </a:ext>
                  </a:extLst>
                </a:gridCol>
                <a:gridCol w="2236763">
                  <a:extLst>
                    <a:ext uri="{9D8B030D-6E8A-4147-A177-3AD203B41FA5}">
                      <a16:colId xmlns:a16="http://schemas.microsoft.com/office/drawing/2014/main" xmlns="" val="2005749428"/>
                    </a:ext>
                  </a:extLst>
                </a:gridCol>
                <a:gridCol w="3103359">
                  <a:extLst>
                    <a:ext uri="{9D8B030D-6E8A-4147-A177-3AD203B41FA5}">
                      <a16:colId xmlns:a16="http://schemas.microsoft.com/office/drawing/2014/main" xmlns="" val="93896119"/>
                    </a:ext>
                  </a:extLst>
                </a:gridCol>
                <a:gridCol w="2258386">
                  <a:extLst>
                    <a:ext uri="{9D8B030D-6E8A-4147-A177-3AD203B41FA5}">
                      <a16:colId xmlns:a16="http://schemas.microsoft.com/office/drawing/2014/main" xmlns="" val="3012759357"/>
                    </a:ext>
                  </a:extLst>
                </a:gridCol>
                <a:gridCol w="2258386">
                  <a:extLst>
                    <a:ext uri="{9D8B030D-6E8A-4147-A177-3AD203B41FA5}">
                      <a16:colId xmlns:a16="http://schemas.microsoft.com/office/drawing/2014/main" xmlns="" val="3740301639"/>
                    </a:ext>
                  </a:extLst>
                </a:gridCol>
              </a:tblGrid>
              <a:tr h="370840">
                <a:tc>
                  <a:txBody>
                    <a:bodyPr/>
                    <a:lstStyle/>
                    <a:p>
                      <a:pPr algn="ctr"/>
                      <a:r>
                        <a:rPr lang="en-IN" sz="1600" b="1" dirty="0"/>
                        <a:t>Iterations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Max Stress (Target)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Max Deformation(Target)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Min FOS(Target)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algn="ctr"/>
                      <a:r>
                        <a:rPr lang="en-IN" sz="1600" b="1" dirty="0"/>
                        <a:t>Acceptability (Yes/No)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xmlns="" val="795886202"/>
                  </a:ext>
                </a:extLst>
              </a:tr>
              <a:tr h="288000">
                <a:tc>
                  <a:txBody>
                    <a:bodyPr/>
                    <a:lstStyle/>
                    <a:p>
                      <a:pPr algn="ctr"/>
                      <a:r>
                        <a:rPr lang="en-IN"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194.5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2.18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1.90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017763364"/>
                  </a:ext>
                </a:extLst>
              </a:tr>
              <a:tr h="288000">
                <a:tc>
                  <a:txBody>
                    <a:bodyPr/>
                    <a:lstStyle/>
                    <a:p>
                      <a:pPr algn="ctr"/>
                      <a:r>
                        <a:rPr lang="en-IN"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95.97</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1.72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3.85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54904613"/>
                  </a:ext>
                </a:extLst>
              </a:tr>
              <a:tr h="288000">
                <a:tc>
                  <a:txBody>
                    <a:bodyPr/>
                    <a:lstStyle/>
                    <a:p>
                      <a:pPr algn="ctr"/>
                      <a:r>
                        <a:rPr lang="en-IN"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95.97</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1.72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2.60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629866164"/>
                  </a:ext>
                </a:extLst>
              </a:tr>
              <a:tr h="288000">
                <a:tc>
                  <a:txBody>
                    <a:bodyPr/>
                    <a:lstStyle/>
                    <a:p>
                      <a:pPr algn="ctr"/>
                      <a:r>
                        <a:rPr lang="en-IN"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88.15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1.55</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2.83</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Yes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754628592"/>
                  </a:ext>
                </a:extLst>
              </a:tr>
            </a:tbl>
          </a:graphicData>
        </a:graphic>
      </p:graphicFrame>
      <p:sp>
        <p:nvSpPr>
          <p:cNvPr id="10" name="Rectangle 9">
            <a:extLst>
              <a:ext uri="{FF2B5EF4-FFF2-40B4-BE49-F238E27FC236}">
                <a16:creationId xmlns:a16="http://schemas.microsoft.com/office/drawing/2014/main" xmlns="" id="{045D5D3C-88FF-445D-9F8E-38942848CDEB}"/>
              </a:ext>
            </a:extLst>
          </p:cNvPr>
          <p:cNvSpPr/>
          <p:nvPr/>
        </p:nvSpPr>
        <p:spPr>
          <a:xfrm>
            <a:off x="3300437"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model </a:t>
            </a:r>
          </a:p>
        </p:txBody>
      </p:sp>
      <p:sp>
        <p:nvSpPr>
          <p:cNvPr id="11" name="Rectangle 10">
            <a:extLst>
              <a:ext uri="{FF2B5EF4-FFF2-40B4-BE49-F238E27FC236}">
                <a16:creationId xmlns:a16="http://schemas.microsoft.com/office/drawing/2014/main" xmlns="" id="{AAA6D535-051F-44A0-B72B-114B9C96294E}"/>
              </a:ext>
            </a:extLst>
          </p:cNvPr>
          <p:cNvSpPr/>
          <p:nvPr/>
        </p:nvSpPr>
        <p:spPr>
          <a:xfrm>
            <a:off x="6193043"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model </a:t>
            </a:r>
          </a:p>
        </p:txBody>
      </p:sp>
      <p:sp>
        <p:nvSpPr>
          <p:cNvPr id="12" name="Rectangle 11">
            <a:extLst>
              <a:ext uri="{FF2B5EF4-FFF2-40B4-BE49-F238E27FC236}">
                <a16:creationId xmlns:a16="http://schemas.microsoft.com/office/drawing/2014/main" xmlns="" id="{C92EEBD0-1C03-4B61-9AAB-21440A58EFDE}"/>
              </a:ext>
            </a:extLst>
          </p:cNvPr>
          <p:cNvSpPr/>
          <p:nvPr/>
        </p:nvSpPr>
        <p:spPr>
          <a:xfrm>
            <a:off x="9085649" y="1004194"/>
            <a:ext cx="2616722" cy="1863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model </a:t>
            </a:r>
          </a:p>
        </p:txBody>
      </p:sp>
      <p:sp>
        <p:nvSpPr>
          <p:cNvPr id="8" name="Rectangle 7">
            <a:extLst>
              <a:ext uri="{FF2B5EF4-FFF2-40B4-BE49-F238E27FC236}">
                <a16:creationId xmlns:a16="http://schemas.microsoft.com/office/drawing/2014/main" xmlns="" id="{6AFF94CB-7911-463F-993D-7D11EEAB0734}"/>
              </a:ext>
            </a:extLst>
          </p:cNvPr>
          <p:cNvSpPr/>
          <p:nvPr/>
        </p:nvSpPr>
        <p:spPr>
          <a:xfrm>
            <a:off x="407831" y="2965588"/>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1018,1inx0.84inx2mm</a:t>
            </a:r>
          </a:p>
        </p:txBody>
      </p:sp>
      <p:sp>
        <p:nvSpPr>
          <p:cNvPr id="9" name="Rectangle 8">
            <a:extLst>
              <a:ext uri="{FF2B5EF4-FFF2-40B4-BE49-F238E27FC236}">
                <a16:creationId xmlns:a16="http://schemas.microsoft.com/office/drawing/2014/main" xmlns="" id="{8C9FDAB7-96DF-4D77-901E-5573A91E2C69}"/>
              </a:ext>
            </a:extLst>
          </p:cNvPr>
          <p:cNvSpPr/>
          <p:nvPr/>
        </p:nvSpPr>
        <p:spPr>
          <a:xfrm>
            <a:off x="3283760" y="2965588"/>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1018,1.25inx1.13inx1.5mm</a:t>
            </a:r>
          </a:p>
        </p:txBody>
      </p:sp>
      <p:sp>
        <p:nvSpPr>
          <p:cNvPr id="13" name="Rectangle 12">
            <a:extLst>
              <a:ext uri="{FF2B5EF4-FFF2-40B4-BE49-F238E27FC236}">
                <a16:creationId xmlns:a16="http://schemas.microsoft.com/office/drawing/2014/main" xmlns="" id="{561E79D0-A597-4AC8-B654-943CDAD4DD6A}"/>
              </a:ext>
            </a:extLst>
          </p:cNvPr>
          <p:cNvSpPr/>
          <p:nvPr/>
        </p:nvSpPr>
        <p:spPr>
          <a:xfrm>
            <a:off x="6193043" y="2997045"/>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4130,1.25inx1.13inx1.5mm</a:t>
            </a:r>
          </a:p>
        </p:txBody>
      </p:sp>
      <p:sp>
        <p:nvSpPr>
          <p:cNvPr id="14" name="Rectangle 13">
            <a:extLst>
              <a:ext uri="{FF2B5EF4-FFF2-40B4-BE49-F238E27FC236}">
                <a16:creationId xmlns:a16="http://schemas.microsoft.com/office/drawing/2014/main" xmlns="" id="{8FB0D295-EC23-4DF2-8CDE-7ABEA1F20F30}"/>
              </a:ext>
            </a:extLst>
          </p:cNvPr>
          <p:cNvSpPr/>
          <p:nvPr/>
        </p:nvSpPr>
        <p:spPr>
          <a:xfrm>
            <a:off x="9083039" y="2997045"/>
            <a:ext cx="2616722" cy="771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Steel AISI 4130,1.25inx1.12inx1.65mm</a:t>
            </a:r>
          </a:p>
        </p:txBody>
      </p:sp>
      <p:sp>
        <p:nvSpPr>
          <p:cNvPr id="16" name="TextBox 15">
            <a:extLst>
              <a:ext uri="{FF2B5EF4-FFF2-40B4-BE49-F238E27FC236}">
                <a16:creationId xmlns:a16="http://schemas.microsoft.com/office/drawing/2014/main" xmlns="" id="{30B08963-D173-4809-BFDE-77B68CF49FDE}"/>
              </a:ext>
            </a:extLst>
          </p:cNvPr>
          <p:cNvSpPr txBox="1"/>
          <p:nvPr/>
        </p:nvSpPr>
        <p:spPr>
          <a:xfrm>
            <a:off x="11425441" y="6346733"/>
            <a:ext cx="546165"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4.18</a:t>
            </a:r>
          </a:p>
        </p:txBody>
      </p:sp>
      <p:sp>
        <p:nvSpPr>
          <p:cNvPr id="18" name="Rectangle 17">
            <a:extLst>
              <a:ext uri="{FF2B5EF4-FFF2-40B4-BE49-F238E27FC236}">
                <a16:creationId xmlns:a16="http://schemas.microsoft.com/office/drawing/2014/main" xmlns="" id="{C22D5902-D4FF-4C2F-BD74-0B09634E5EEB}"/>
              </a:ext>
            </a:extLst>
          </p:cNvPr>
          <p:cNvSpPr/>
          <p:nvPr/>
        </p:nvSpPr>
        <p:spPr>
          <a:xfrm>
            <a:off x="407831" y="5907314"/>
            <a:ext cx="10860391" cy="902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sz="1800" dirty="0"/>
              <a:t>Justification :All the materials are eligible for this criteria but last one was selected based upon other analysis and </a:t>
            </a:r>
            <a:r>
              <a:rPr lang="en-IN" sz="1800" dirty="0" err="1"/>
              <a:t>criterias</a:t>
            </a:r>
            <a:r>
              <a:rPr lang="en-IN" sz="1800" dirty="0"/>
              <a:t>.</a:t>
            </a:r>
            <a:endParaRPr lang="en-IN" dirty="0"/>
          </a:p>
        </p:txBody>
      </p:sp>
      <p:sp>
        <p:nvSpPr>
          <p:cNvPr id="15" name="Title 1">
            <a:extLst>
              <a:ext uri="{FF2B5EF4-FFF2-40B4-BE49-F238E27FC236}">
                <a16:creationId xmlns:a16="http://schemas.microsoft.com/office/drawing/2014/main" xmlns="" id="{09E5D27F-52B1-4923-BD78-7F12C4A6C803}"/>
              </a:ext>
            </a:extLst>
          </p:cNvPr>
          <p:cNvSpPr txBox="1">
            <a:spLocks/>
          </p:cNvSpPr>
          <p:nvPr/>
        </p:nvSpPr>
        <p:spPr>
          <a:xfrm>
            <a:off x="2193966" y="1451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Hard Points</a:t>
            </a:r>
          </a:p>
        </p:txBody>
      </p:sp>
      <p:sp>
        <p:nvSpPr>
          <p:cNvPr id="3" name="TextBox 2"/>
          <p:cNvSpPr txBox="1"/>
          <p:nvPr/>
        </p:nvSpPr>
        <p:spPr>
          <a:xfrm>
            <a:off x="2656114" y="624115"/>
            <a:ext cx="6705600" cy="338554"/>
          </a:xfrm>
          <a:prstGeom prst="rect">
            <a:avLst/>
          </a:prstGeom>
          <a:noFill/>
        </p:spPr>
        <p:txBody>
          <a:bodyPr wrap="square" rtlCol="0">
            <a:spAutoFit/>
          </a:bodyPr>
          <a:lstStyle/>
          <a:p>
            <a:pPr algn="ctr"/>
            <a:r>
              <a:rPr lang="en-IN" sz="1600" b="1" dirty="0"/>
              <a:t>Location-1: Suspension Mounting</a:t>
            </a:r>
          </a:p>
        </p:txBody>
      </p:sp>
      <p:pic>
        <p:nvPicPr>
          <p:cNvPr id="17" name="Picture 16">
            <a:extLst>
              <a:ext uri="{FF2B5EF4-FFF2-40B4-BE49-F238E27FC236}">
                <a16:creationId xmlns:a16="http://schemas.microsoft.com/office/drawing/2014/main" xmlns="" id="{F3E2587E-C043-4D27-BED2-292D06786C97}"/>
              </a:ext>
            </a:extLst>
          </p:cNvPr>
          <p:cNvPicPr>
            <a:picLocks noChangeAspect="1"/>
          </p:cNvPicPr>
          <p:nvPr/>
        </p:nvPicPr>
        <p:blipFill rotWithShape="1">
          <a:blip r:embed="rId2" cstate="print">
            <a:extLst>
              <a:ext uri="{28A0092B-C50C-407E-A947-70E740481C1C}">
                <a14:useLocalDpi xmlns:a14="http://schemas.microsoft.com/office/drawing/2010/main" xmlns="" val="0"/>
              </a:ext>
            </a:extLst>
          </a:blip>
          <a:srcRect l="9539" r="2347" b="2004"/>
          <a:stretch/>
        </p:blipFill>
        <p:spPr>
          <a:xfrm>
            <a:off x="9399612" y="992922"/>
            <a:ext cx="1983576" cy="1874850"/>
          </a:xfrm>
          <a:prstGeom prst="rect">
            <a:avLst/>
          </a:prstGeom>
        </p:spPr>
      </p:pic>
      <p:pic>
        <p:nvPicPr>
          <p:cNvPr id="19" name="Picture 18">
            <a:extLst>
              <a:ext uri="{FF2B5EF4-FFF2-40B4-BE49-F238E27FC236}">
                <a16:creationId xmlns:a16="http://schemas.microsoft.com/office/drawing/2014/main" xmlns="" id="{C0261860-3A84-4081-9021-2AD1848251BF}"/>
              </a:ext>
            </a:extLst>
          </p:cNvPr>
          <p:cNvPicPr>
            <a:picLocks noChangeAspect="1"/>
          </p:cNvPicPr>
          <p:nvPr/>
        </p:nvPicPr>
        <p:blipFill rotWithShape="1">
          <a:blip r:embed="rId3" cstate="print">
            <a:extLst>
              <a:ext uri="{28A0092B-C50C-407E-A947-70E740481C1C}">
                <a14:useLocalDpi xmlns:a14="http://schemas.microsoft.com/office/drawing/2010/main" xmlns="" val="0"/>
              </a:ext>
            </a:extLst>
          </a:blip>
          <a:srcRect l="19180" t="3389" r="6172" b="3396"/>
          <a:stretch/>
        </p:blipFill>
        <p:spPr>
          <a:xfrm>
            <a:off x="6507006" y="996561"/>
            <a:ext cx="1908616" cy="1858245"/>
          </a:xfrm>
          <a:prstGeom prst="rect">
            <a:avLst/>
          </a:prstGeom>
        </p:spPr>
      </p:pic>
      <p:pic>
        <p:nvPicPr>
          <p:cNvPr id="20" name="Picture 19">
            <a:extLst>
              <a:ext uri="{FF2B5EF4-FFF2-40B4-BE49-F238E27FC236}">
                <a16:creationId xmlns:a16="http://schemas.microsoft.com/office/drawing/2014/main" xmlns="" id="{B260B46F-CD25-4284-84B2-D84E61614711}"/>
              </a:ext>
            </a:extLst>
          </p:cNvPr>
          <p:cNvPicPr>
            <a:picLocks noChangeAspect="1"/>
          </p:cNvPicPr>
          <p:nvPr/>
        </p:nvPicPr>
        <p:blipFill rotWithShape="1">
          <a:blip r:embed="rId4" cstate="print">
            <a:extLst>
              <a:ext uri="{28A0092B-C50C-407E-A947-70E740481C1C}">
                <a14:useLocalDpi xmlns:a14="http://schemas.microsoft.com/office/drawing/2010/main" xmlns="" val="0"/>
              </a:ext>
            </a:extLst>
          </a:blip>
          <a:srcRect l="19965" t="3052" r="6172" b="3396"/>
          <a:stretch/>
        </p:blipFill>
        <p:spPr>
          <a:xfrm>
            <a:off x="3608888" y="1004194"/>
            <a:ext cx="1914127" cy="1890223"/>
          </a:xfrm>
          <a:prstGeom prst="rect">
            <a:avLst/>
          </a:prstGeom>
        </p:spPr>
      </p:pic>
      <p:pic>
        <p:nvPicPr>
          <p:cNvPr id="21" name="Picture 20">
            <a:extLst>
              <a:ext uri="{FF2B5EF4-FFF2-40B4-BE49-F238E27FC236}">
                <a16:creationId xmlns:a16="http://schemas.microsoft.com/office/drawing/2014/main" xmlns="" id="{3AF4EACA-241B-4EE9-83F1-5F2F28981B50}"/>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l="13203" t="1526" r="3393" b="3074"/>
          <a:stretch/>
        </p:blipFill>
        <p:spPr>
          <a:xfrm>
            <a:off x="695788" y="1004193"/>
            <a:ext cx="1929110" cy="1872891"/>
          </a:xfrm>
          <a:prstGeom prst="rect">
            <a:avLst/>
          </a:prstGeom>
        </p:spPr>
      </p:pic>
    </p:spTree>
    <p:extLst>
      <p:ext uri="{BB962C8B-B14F-4D97-AF65-F5344CB8AC3E}">
        <p14:creationId xmlns:p14="http://schemas.microsoft.com/office/powerpoint/2010/main" xmlns="" val="408069231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xmlns="" id="{36D9FAE0-7ED0-464F-9D55-C561497A0A00}"/>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4.19</a:t>
            </a:r>
          </a:p>
        </p:txBody>
      </p:sp>
      <p:sp>
        <p:nvSpPr>
          <p:cNvPr id="8" name="TextBox 7">
            <a:extLst>
              <a:ext uri="{FF2B5EF4-FFF2-40B4-BE49-F238E27FC236}">
                <a16:creationId xmlns:a16="http://schemas.microsoft.com/office/drawing/2014/main" xmlns="" id="{DB27E03F-45D4-49E3-AF76-9DB2527D7D65}"/>
              </a:ext>
            </a:extLst>
          </p:cNvPr>
          <p:cNvSpPr txBox="1"/>
          <p:nvPr/>
        </p:nvSpPr>
        <p:spPr>
          <a:xfrm>
            <a:off x="580571" y="1062486"/>
            <a:ext cx="11435712" cy="230832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Include image of FE models for different iterations for location-2.</a:t>
            </a:r>
          </a:p>
          <a:p>
            <a:pPr marL="285750" indent="-285750">
              <a:lnSpc>
                <a:spcPct val="150000"/>
              </a:lnSpc>
              <a:buFont typeface="Arial" panose="020B0604020202020204" pitchFamily="34" charset="0"/>
              <a:buChar char="•"/>
            </a:pPr>
            <a:r>
              <a:rPr lang="en-IN" sz="2400" dirty="0"/>
              <a:t>For each iteration following pictures to be included:</a:t>
            </a:r>
          </a:p>
          <a:p>
            <a:pPr marL="800100" lvl="1" indent="-342900">
              <a:lnSpc>
                <a:spcPct val="150000"/>
              </a:lnSpc>
              <a:buFont typeface="Wingdings" pitchFamily="2" charset="2"/>
              <a:buChar char="Ø"/>
            </a:pPr>
            <a:r>
              <a:rPr lang="en-IN" sz="2400" b="1" dirty="0"/>
              <a:t>Pre-processing: </a:t>
            </a:r>
            <a:r>
              <a:rPr lang="en-IN" sz="2400" dirty="0"/>
              <a:t>Meshed View, Load Distribution, Boundary Conditions</a:t>
            </a:r>
          </a:p>
          <a:p>
            <a:pPr marL="800100" lvl="1" indent="-342900">
              <a:lnSpc>
                <a:spcPct val="150000"/>
              </a:lnSpc>
              <a:buFont typeface="Wingdings" pitchFamily="2" charset="2"/>
              <a:buChar char="Ø"/>
            </a:pPr>
            <a:r>
              <a:rPr lang="en-IN" sz="2400" b="1" dirty="0"/>
              <a:t>Post-processing: </a:t>
            </a:r>
            <a:r>
              <a:rPr lang="en-IN" sz="2400" dirty="0"/>
              <a:t>view after simulation showing stress, strain, deformation and FOS. </a:t>
            </a:r>
          </a:p>
        </p:txBody>
      </p:sp>
      <p:sp>
        <p:nvSpPr>
          <p:cNvPr id="5" name="Title 1">
            <a:extLst>
              <a:ext uri="{FF2B5EF4-FFF2-40B4-BE49-F238E27FC236}">
                <a16:creationId xmlns:a16="http://schemas.microsoft.com/office/drawing/2014/main" xmlns="" id="{09E5D27F-52B1-4923-BD78-7F12C4A6C803}"/>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FE modelling and CAE Analysis of Hard Points</a:t>
            </a:r>
          </a:p>
        </p:txBody>
      </p:sp>
    </p:spTree>
    <p:extLst>
      <p:ext uri="{BB962C8B-B14F-4D97-AF65-F5344CB8AC3E}">
        <p14:creationId xmlns:p14="http://schemas.microsoft.com/office/powerpoint/2010/main" xmlns="" val="286984823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B88791C8-75E0-4412-A472-3912A0CB146E}"/>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4.20</a:t>
            </a:r>
          </a:p>
        </p:txBody>
      </p:sp>
      <p:pic>
        <p:nvPicPr>
          <p:cNvPr id="10" name="Picture 9">
            <a:extLst>
              <a:ext uri="{FF2B5EF4-FFF2-40B4-BE49-F238E27FC236}">
                <a16:creationId xmlns:a16="http://schemas.microsoft.com/office/drawing/2014/main" xmlns="" id="{627AF8CD-82BB-4603-843A-8A7E2FF5CA1F}"/>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13439" r="3014" b="2875"/>
          <a:stretch/>
        </p:blipFill>
        <p:spPr>
          <a:xfrm>
            <a:off x="61715" y="1054913"/>
            <a:ext cx="5430416" cy="5358281"/>
          </a:xfrm>
          <a:prstGeom prst="rect">
            <a:avLst/>
          </a:prstGeom>
        </p:spPr>
      </p:pic>
      <p:pic>
        <p:nvPicPr>
          <p:cNvPr id="11" name="Picture 10">
            <a:extLst>
              <a:ext uri="{FF2B5EF4-FFF2-40B4-BE49-F238E27FC236}">
                <a16:creationId xmlns:a16="http://schemas.microsoft.com/office/drawing/2014/main" xmlns="" id="{55CCBA40-F653-44EF-8FBE-D0D0BB0288F9}"/>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74517" y="1054913"/>
            <a:ext cx="6499658" cy="5233345"/>
          </a:xfrm>
          <a:prstGeom prst="rect">
            <a:avLst/>
          </a:prstGeom>
        </p:spPr>
      </p:pic>
      <p:pic>
        <p:nvPicPr>
          <p:cNvPr id="12" name="Picture 11">
            <a:extLst>
              <a:ext uri="{FF2B5EF4-FFF2-40B4-BE49-F238E27FC236}">
                <a16:creationId xmlns:a16="http://schemas.microsoft.com/office/drawing/2014/main" xmlns="" id="{C9B35D2B-C06C-4964-AC7A-8A6E5658ABBD}"/>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74517" y="1054913"/>
            <a:ext cx="6441766" cy="5186732"/>
          </a:xfrm>
          <a:prstGeom prst="rect">
            <a:avLst/>
          </a:prstGeom>
        </p:spPr>
      </p:pic>
      <p:sp>
        <p:nvSpPr>
          <p:cNvPr id="6" name="Title 1">
            <a:extLst>
              <a:ext uri="{FF2B5EF4-FFF2-40B4-BE49-F238E27FC236}">
                <a16:creationId xmlns:a16="http://schemas.microsoft.com/office/drawing/2014/main" xmlns="" id="{D40A68AE-AB42-439E-A664-6E4CE44E930F}"/>
              </a:ext>
            </a:extLst>
          </p:cNvPr>
          <p:cNvSpPr txBox="1">
            <a:spLocks/>
          </p:cNvSpPr>
          <p:nvPr/>
        </p:nvSpPr>
        <p:spPr>
          <a:xfrm>
            <a:off x="2273796" y="103675"/>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1018,1in x 0.84in x 2mm</a:t>
            </a:r>
          </a:p>
        </p:txBody>
      </p:sp>
    </p:spTree>
    <p:extLst>
      <p:ext uri="{BB962C8B-B14F-4D97-AF65-F5344CB8AC3E}">
        <p14:creationId xmlns:p14="http://schemas.microsoft.com/office/powerpoint/2010/main" xmlns="" val="269054302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4.21</a:t>
            </a:r>
          </a:p>
        </p:txBody>
      </p:sp>
      <p:pic>
        <p:nvPicPr>
          <p:cNvPr id="3" name="Picture 2">
            <a:extLst>
              <a:ext uri="{FF2B5EF4-FFF2-40B4-BE49-F238E27FC236}">
                <a16:creationId xmlns:a16="http://schemas.microsoft.com/office/drawing/2014/main" xmlns="" id="{6850593B-5E5D-45EB-9A20-19D8AFD8BE24}"/>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514780" y="1204912"/>
            <a:ext cx="5524500" cy="4448175"/>
          </a:xfrm>
          <a:prstGeom prst="rect">
            <a:avLst/>
          </a:prstGeom>
        </p:spPr>
      </p:pic>
      <p:pic>
        <p:nvPicPr>
          <p:cNvPr id="6" name="Picture 5">
            <a:extLst>
              <a:ext uri="{FF2B5EF4-FFF2-40B4-BE49-F238E27FC236}">
                <a16:creationId xmlns:a16="http://schemas.microsoft.com/office/drawing/2014/main" xmlns="" id="{8A4F6E6E-C316-4FA7-B079-6D4338DCBCCF}"/>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52722" y="1204912"/>
            <a:ext cx="5524500" cy="4448175"/>
          </a:xfrm>
          <a:prstGeom prst="rect">
            <a:avLst/>
          </a:prstGeom>
        </p:spPr>
      </p:pic>
      <p:sp>
        <p:nvSpPr>
          <p:cNvPr id="5" name="Title 1">
            <a:extLst>
              <a:ext uri="{FF2B5EF4-FFF2-40B4-BE49-F238E27FC236}">
                <a16:creationId xmlns:a16="http://schemas.microsoft.com/office/drawing/2014/main" xmlns="" id="{A1F4EB06-8BCA-4C18-BE4F-38FE858C781F}"/>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116838716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4.22</a:t>
            </a:r>
          </a:p>
        </p:txBody>
      </p:sp>
      <p:pic>
        <p:nvPicPr>
          <p:cNvPr id="3" name="Picture 2">
            <a:extLst>
              <a:ext uri="{FF2B5EF4-FFF2-40B4-BE49-F238E27FC236}">
                <a16:creationId xmlns:a16="http://schemas.microsoft.com/office/drawing/2014/main" xmlns="" id="{AD6BD53C-B8DF-4916-BDD1-B25A807D146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62763" y="1271647"/>
            <a:ext cx="5524500" cy="4448175"/>
          </a:xfrm>
          <a:prstGeom prst="rect">
            <a:avLst/>
          </a:prstGeom>
        </p:spPr>
      </p:pic>
      <p:pic>
        <p:nvPicPr>
          <p:cNvPr id="5" name="Picture 4">
            <a:extLst>
              <a:ext uri="{FF2B5EF4-FFF2-40B4-BE49-F238E27FC236}">
                <a16:creationId xmlns:a16="http://schemas.microsoft.com/office/drawing/2014/main" xmlns="" id="{D85CA545-7F27-4B04-8144-35D711F9A091}"/>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504739" y="1271647"/>
            <a:ext cx="5524500" cy="4448175"/>
          </a:xfrm>
          <a:prstGeom prst="rect">
            <a:avLst/>
          </a:prstGeom>
        </p:spPr>
      </p:pic>
      <p:sp>
        <p:nvSpPr>
          <p:cNvPr id="6" name="Title 1">
            <a:extLst>
              <a:ext uri="{FF2B5EF4-FFF2-40B4-BE49-F238E27FC236}">
                <a16:creationId xmlns:a16="http://schemas.microsoft.com/office/drawing/2014/main" xmlns="" id="{C2BD6A4F-F83B-49F7-90B7-80D3A0C1B5A6}"/>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750411929"/>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4952D3F7-8B61-4AEC-B159-5753AF37AE78}"/>
              </a:ext>
            </a:extLst>
          </p:cNvPr>
          <p:cNvSpPr>
            <a:spLocks noGrp="1"/>
          </p:cNvSpPr>
          <p:nvPr>
            <p:ph type="title"/>
          </p:nvPr>
        </p:nvSpPr>
        <p:spPr>
          <a:xfrm>
            <a:off x="2193966" y="72570"/>
            <a:ext cx="7574148" cy="682171"/>
          </a:xfrm>
        </p:spPr>
        <p:txBody>
          <a:bodyPr>
            <a:normAutofit/>
          </a:bodyPr>
          <a:lstStyle/>
          <a:p>
            <a:pPr algn="ctr"/>
            <a:r>
              <a:rPr lang="en-IN" sz="2800" b="1" dirty="0">
                <a:latin typeface="+mn-lt"/>
              </a:rPr>
              <a:t>Roll Over</a:t>
            </a:r>
          </a:p>
        </p:txBody>
      </p:sp>
      <p:sp>
        <p:nvSpPr>
          <p:cNvPr id="5" name="TextBox 4">
            <a:extLst>
              <a:ext uri="{FF2B5EF4-FFF2-40B4-BE49-F238E27FC236}">
                <a16:creationId xmlns:a16="http://schemas.microsoft.com/office/drawing/2014/main" xmlns="" id="{57B7DEE5-47B7-4A84-A00E-B26FA6E66BBF}"/>
              </a:ext>
            </a:extLst>
          </p:cNvPr>
          <p:cNvSpPr txBox="1"/>
          <p:nvPr/>
        </p:nvSpPr>
        <p:spPr>
          <a:xfrm>
            <a:off x="1306284" y="214604"/>
            <a:ext cx="10254343" cy="6740307"/>
          </a:xfrm>
          <a:prstGeom prst="rect">
            <a:avLst/>
          </a:prstGeom>
          <a:noFill/>
        </p:spPr>
        <p:txBody>
          <a:bodyPr wrap="square" rtlCol="0">
            <a:spAutoFit/>
          </a:bodyPr>
          <a:lstStyle/>
          <a:p>
            <a:endParaRPr lang="en-IN" dirty="0"/>
          </a:p>
          <a:p>
            <a:r>
              <a:rPr lang="en-IN" b="1" dirty="0"/>
              <a:t>Assumption &amp; Considerations: </a:t>
            </a:r>
            <a:endParaRPr lang="en-IN" dirty="0"/>
          </a:p>
          <a:p>
            <a:r>
              <a:rPr lang="en-US" dirty="0"/>
              <a:t>Following assumptions &amp; consideration were made for </a:t>
            </a:r>
          </a:p>
          <a:p>
            <a:r>
              <a:rPr lang="en-US" dirty="0"/>
              <a:t>Lower most members were fixed while performing the analysis for rollover on frame/vehicle. </a:t>
            </a:r>
          </a:p>
          <a:p>
            <a:r>
              <a:rPr lang="en-US" dirty="0"/>
              <a:t>Mounting points of suspension arms were fixed. </a:t>
            </a:r>
          </a:p>
          <a:p>
            <a:r>
              <a:rPr lang="en-IN" dirty="0"/>
              <a:t>Impact force = G </a:t>
            </a:r>
          </a:p>
          <a:p>
            <a:r>
              <a:rPr lang="en-IN" dirty="0"/>
              <a:t>Reaction Time=0.13 sec </a:t>
            </a:r>
          </a:p>
          <a:p>
            <a:endParaRPr lang="en-IN" dirty="0"/>
          </a:p>
          <a:p>
            <a:r>
              <a:rPr lang="en-US" b="1" dirty="0"/>
              <a:t>Calculation of Impact Forces: </a:t>
            </a:r>
            <a:endParaRPr lang="en-IN" dirty="0"/>
          </a:p>
          <a:p>
            <a:r>
              <a:rPr lang="pt-BR" dirty="0"/>
              <a:t>M * g * h =0.5 * M * v2 </a:t>
            </a:r>
          </a:p>
          <a:p>
            <a:r>
              <a:rPr lang="en-IN" dirty="0"/>
              <a:t>v=√2 * 9.81 * 2 </a:t>
            </a:r>
          </a:p>
          <a:p>
            <a:r>
              <a:rPr lang="en-IN" dirty="0"/>
              <a:t>=6.2641m/s </a:t>
            </a:r>
          </a:p>
          <a:p>
            <a:r>
              <a:rPr lang="en-US" dirty="0"/>
              <a:t>(Now from work energy principal) </a:t>
            </a:r>
          </a:p>
          <a:p>
            <a:r>
              <a:rPr lang="en-US" dirty="0"/>
              <a:t>Work Done=Change in Kinetic Energy </a:t>
            </a:r>
          </a:p>
          <a:p>
            <a:r>
              <a:rPr lang="en-IN" dirty="0"/>
              <a:t>|W|=|-0.5*M*vinitial2| </a:t>
            </a:r>
          </a:p>
          <a:p>
            <a:r>
              <a:rPr lang="en-IN" dirty="0"/>
              <a:t>=|0.5*245*6.26412| </a:t>
            </a:r>
          </a:p>
          <a:p>
            <a:r>
              <a:rPr lang="en-IN" dirty="0"/>
              <a:t>=4806.7 N </a:t>
            </a:r>
          </a:p>
          <a:p>
            <a:r>
              <a:rPr lang="en-IN" dirty="0"/>
              <a:t>S=Impact time * v(max) </a:t>
            </a:r>
          </a:p>
          <a:p>
            <a:r>
              <a:rPr lang="en-IN" dirty="0"/>
              <a:t>=0.13*6.2641 </a:t>
            </a:r>
          </a:p>
          <a:p>
            <a:r>
              <a:rPr lang="en-IN" dirty="0"/>
              <a:t>=0.814333m </a:t>
            </a:r>
          </a:p>
          <a:p>
            <a:r>
              <a:rPr lang="en-IN" dirty="0"/>
              <a:t>F=W/S </a:t>
            </a:r>
          </a:p>
          <a:p>
            <a:r>
              <a:rPr lang="en-IN" dirty="0"/>
              <a:t>=4806.7/0.81433 </a:t>
            </a:r>
          </a:p>
          <a:p>
            <a:r>
              <a:rPr lang="en-IN" dirty="0"/>
              <a:t>=5902.7 N </a:t>
            </a:r>
          </a:p>
          <a:p>
            <a:r>
              <a:rPr lang="en-IN" dirty="0"/>
              <a:t>≈6000 N </a:t>
            </a:r>
          </a:p>
        </p:txBody>
      </p:sp>
      <p:sp>
        <p:nvSpPr>
          <p:cNvPr id="6" name="TextBox 5">
            <a:extLst>
              <a:ext uri="{FF2B5EF4-FFF2-40B4-BE49-F238E27FC236}">
                <a16:creationId xmlns:a16="http://schemas.microsoft.com/office/drawing/2014/main" xmlns="" id="{79646AB6-D9A8-4331-9448-1099108F6196}"/>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2.3</a:t>
            </a:r>
          </a:p>
        </p:txBody>
      </p:sp>
    </p:spTree>
    <p:extLst>
      <p:ext uri="{BB962C8B-B14F-4D97-AF65-F5344CB8AC3E}">
        <p14:creationId xmlns:p14="http://schemas.microsoft.com/office/powerpoint/2010/main" xmlns="" val="53029723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4.23</a:t>
            </a:r>
          </a:p>
        </p:txBody>
      </p:sp>
      <p:pic>
        <p:nvPicPr>
          <p:cNvPr id="3" name="Picture 2">
            <a:extLst>
              <a:ext uri="{FF2B5EF4-FFF2-40B4-BE49-F238E27FC236}">
                <a16:creationId xmlns:a16="http://schemas.microsoft.com/office/drawing/2014/main" xmlns="" id="{E76CD794-7759-40F8-A697-4D6D47E9F39E}"/>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333750" y="1204912"/>
            <a:ext cx="5524500" cy="4448175"/>
          </a:xfrm>
          <a:prstGeom prst="rect">
            <a:avLst/>
          </a:prstGeom>
        </p:spPr>
      </p:pic>
      <p:sp>
        <p:nvSpPr>
          <p:cNvPr id="5" name="Title 1">
            <a:extLst>
              <a:ext uri="{FF2B5EF4-FFF2-40B4-BE49-F238E27FC236}">
                <a16:creationId xmlns:a16="http://schemas.microsoft.com/office/drawing/2014/main" xmlns="" id="{6D802DEE-ED84-4314-B443-88CBEBEFFBBF}"/>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SUSPENSION MOUNTING</a:t>
            </a:r>
            <a:endParaRPr lang="en-IN" sz="2800" b="1" dirty="0">
              <a:latin typeface="+mn-lt"/>
            </a:endParaRPr>
          </a:p>
        </p:txBody>
      </p:sp>
    </p:spTree>
    <p:extLst>
      <p:ext uri="{BB962C8B-B14F-4D97-AF65-F5344CB8AC3E}">
        <p14:creationId xmlns:p14="http://schemas.microsoft.com/office/powerpoint/2010/main" xmlns="" val="35685037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FC39E56C-4735-41C3-B4A5-E5BD3C82584E}"/>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4.24</a:t>
            </a:r>
          </a:p>
        </p:txBody>
      </p:sp>
      <p:pic>
        <p:nvPicPr>
          <p:cNvPr id="10" name="Picture 9">
            <a:extLst>
              <a:ext uri="{FF2B5EF4-FFF2-40B4-BE49-F238E27FC236}">
                <a16:creationId xmlns:a16="http://schemas.microsoft.com/office/drawing/2014/main" xmlns="" id="{000C1E47-9F90-43D4-A37E-CCD91B498256}"/>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20097" t="3631" r="5254" b="3631"/>
          <a:stretch/>
        </p:blipFill>
        <p:spPr>
          <a:xfrm>
            <a:off x="111967" y="1054913"/>
            <a:ext cx="5318449" cy="5151576"/>
          </a:xfrm>
          <a:prstGeom prst="rect">
            <a:avLst/>
          </a:prstGeom>
        </p:spPr>
      </p:pic>
      <p:pic>
        <p:nvPicPr>
          <p:cNvPr id="11" name="Picture 10">
            <a:extLst>
              <a:ext uri="{FF2B5EF4-FFF2-40B4-BE49-F238E27FC236}">
                <a16:creationId xmlns:a16="http://schemas.microsoft.com/office/drawing/2014/main" xmlns="" id="{CE916AC8-2BA0-4EE2-9F3A-569DFFD83B37}"/>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06869" y="1054913"/>
            <a:ext cx="6398991" cy="5152291"/>
          </a:xfrm>
          <a:prstGeom prst="rect">
            <a:avLst/>
          </a:prstGeom>
        </p:spPr>
      </p:pic>
      <p:pic>
        <p:nvPicPr>
          <p:cNvPr id="12" name="Picture 11">
            <a:extLst>
              <a:ext uri="{FF2B5EF4-FFF2-40B4-BE49-F238E27FC236}">
                <a16:creationId xmlns:a16="http://schemas.microsoft.com/office/drawing/2014/main" xmlns="" id="{EEF76AB4-CDDA-4FD1-A595-73B233271E55}"/>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06869" y="1054913"/>
            <a:ext cx="6398990" cy="5152290"/>
          </a:xfrm>
          <a:prstGeom prst="rect">
            <a:avLst/>
          </a:prstGeom>
        </p:spPr>
      </p:pic>
      <p:sp>
        <p:nvSpPr>
          <p:cNvPr id="6" name="Title 1">
            <a:extLst>
              <a:ext uri="{FF2B5EF4-FFF2-40B4-BE49-F238E27FC236}">
                <a16:creationId xmlns:a16="http://schemas.microsoft.com/office/drawing/2014/main" xmlns="" id="{25E6079F-7767-40DB-8333-45937F866846}"/>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1018,1.25in x 1.13in x 1.5mm</a:t>
            </a:r>
          </a:p>
        </p:txBody>
      </p:sp>
    </p:spTree>
    <p:extLst>
      <p:ext uri="{BB962C8B-B14F-4D97-AF65-F5344CB8AC3E}">
        <p14:creationId xmlns:p14="http://schemas.microsoft.com/office/powerpoint/2010/main" xmlns="" val="505919320"/>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4.25</a:t>
            </a:r>
          </a:p>
        </p:txBody>
      </p:sp>
      <p:pic>
        <p:nvPicPr>
          <p:cNvPr id="3" name="Picture 2">
            <a:extLst>
              <a:ext uri="{FF2B5EF4-FFF2-40B4-BE49-F238E27FC236}">
                <a16:creationId xmlns:a16="http://schemas.microsoft.com/office/drawing/2014/main" xmlns="" id="{B4CA087A-979E-4AB6-ADB8-E029B8926CBA}"/>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77457" y="1204911"/>
            <a:ext cx="5524500" cy="4448175"/>
          </a:xfrm>
          <a:prstGeom prst="rect">
            <a:avLst/>
          </a:prstGeom>
        </p:spPr>
      </p:pic>
      <p:pic>
        <p:nvPicPr>
          <p:cNvPr id="6" name="Picture 5">
            <a:extLst>
              <a:ext uri="{FF2B5EF4-FFF2-40B4-BE49-F238E27FC236}">
                <a16:creationId xmlns:a16="http://schemas.microsoft.com/office/drawing/2014/main" xmlns="" id="{36012193-1820-472B-8BE3-568AB2757388}"/>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90043" y="1204912"/>
            <a:ext cx="5524500" cy="4448175"/>
          </a:xfrm>
          <a:prstGeom prst="rect">
            <a:avLst/>
          </a:prstGeom>
        </p:spPr>
      </p:pic>
      <p:sp>
        <p:nvSpPr>
          <p:cNvPr id="5" name="Title 1">
            <a:extLst>
              <a:ext uri="{FF2B5EF4-FFF2-40B4-BE49-F238E27FC236}">
                <a16:creationId xmlns:a16="http://schemas.microsoft.com/office/drawing/2014/main" xmlns="" id="{71480268-078A-4BCA-8203-657E25502B0D}"/>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SEAT MOUNTING</a:t>
            </a:r>
            <a:endParaRPr lang="en-IN" sz="2800" b="1" dirty="0">
              <a:latin typeface="+mn-lt"/>
            </a:endParaRPr>
          </a:p>
        </p:txBody>
      </p:sp>
    </p:spTree>
    <p:extLst>
      <p:ext uri="{BB962C8B-B14F-4D97-AF65-F5344CB8AC3E}">
        <p14:creationId xmlns:p14="http://schemas.microsoft.com/office/powerpoint/2010/main" xmlns="" val="20038255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4.26</a:t>
            </a:r>
          </a:p>
        </p:txBody>
      </p:sp>
      <p:pic>
        <p:nvPicPr>
          <p:cNvPr id="3" name="Picture 2">
            <a:extLst>
              <a:ext uri="{FF2B5EF4-FFF2-40B4-BE49-F238E27FC236}">
                <a16:creationId xmlns:a16="http://schemas.microsoft.com/office/drawing/2014/main" xmlns="" id="{F3FFF552-09C5-4404-B4A1-98CDEF1C201F}"/>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28077" y="1204912"/>
            <a:ext cx="5524500" cy="4448175"/>
          </a:xfrm>
          <a:prstGeom prst="rect">
            <a:avLst/>
          </a:prstGeom>
        </p:spPr>
      </p:pic>
      <p:pic>
        <p:nvPicPr>
          <p:cNvPr id="6" name="Picture 5">
            <a:extLst>
              <a:ext uri="{FF2B5EF4-FFF2-40B4-BE49-F238E27FC236}">
                <a16:creationId xmlns:a16="http://schemas.microsoft.com/office/drawing/2014/main" xmlns="" id="{66D6767C-A415-4F61-A460-5CF12A127F76}"/>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08052" y="1204912"/>
            <a:ext cx="5524500" cy="4448175"/>
          </a:xfrm>
          <a:prstGeom prst="rect">
            <a:avLst/>
          </a:prstGeom>
        </p:spPr>
      </p:pic>
      <p:sp>
        <p:nvSpPr>
          <p:cNvPr id="5" name="Title 1">
            <a:extLst>
              <a:ext uri="{FF2B5EF4-FFF2-40B4-BE49-F238E27FC236}">
                <a16:creationId xmlns:a16="http://schemas.microsoft.com/office/drawing/2014/main" xmlns="" id="{A57505E9-5450-4305-8F98-64EBBB290666}"/>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SEAT MOUNTING</a:t>
            </a:r>
            <a:endParaRPr lang="en-IN" sz="2800" b="1" dirty="0">
              <a:latin typeface="+mn-lt"/>
            </a:endParaRPr>
          </a:p>
        </p:txBody>
      </p:sp>
    </p:spTree>
    <p:extLst>
      <p:ext uri="{BB962C8B-B14F-4D97-AF65-F5344CB8AC3E}">
        <p14:creationId xmlns:p14="http://schemas.microsoft.com/office/powerpoint/2010/main" xmlns="" val="4145648026"/>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4.27</a:t>
            </a:r>
          </a:p>
        </p:txBody>
      </p:sp>
      <p:pic>
        <p:nvPicPr>
          <p:cNvPr id="3" name="Picture 2">
            <a:extLst>
              <a:ext uri="{FF2B5EF4-FFF2-40B4-BE49-F238E27FC236}">
                <a16:creationId xmlns:a16="http://schemas.microsoft.com/office/drawing/2014/main" xmlns="" id="{313894E6-A843-42D9-9AB4-CC82FD341BC1}"/>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971987" y="1393052"/>
            <a:ext cx="5524500" cy="4448175"/>
          </a:xfrm>
          <a:prstGeom prst="rect">
            <a:avLst/>
          </a:prstGeom>
        </p:spPr>
      </p:pic>
      <p:sp>
        <p:nvSpPr>
          <p:cNvPr id="5" name="Title 1">
            <a:extLst>
              <a:ext uri="{FF2B5EF4-FFF2-40B4-BE49-F238E27FC236}">
                <a16:creationId xmlns:a16="http://schemas.microsoft.com/office/drawing/2014/main" xmlns="" id="{B7736098-318B-4195-A7E2-E69678669A45}"/>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SEAT MOUNTING</a:t>
            </a:r>
            <a:endParaRPr lang="en-IN" sz="2800" b="1" dirty="0">
              <a:latin typeface="+mn-lt"/>
            </a:endParaRPr>
          </a:p>
        </p:txBody>
      </p:sp>
    </p:spTree>
    <p:extLst>
      <p:ext uri="{BB962C8B-B14F-4D97-AF65-F5344CB8AC3E}">
        <p14:creationId xmlns:p14="http://schemas.microsoft.com/office/powerpoint/2010/main" xmlns="" val="3987153231"/>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xmlns="" id="{41BE687F-B846-4C14-9697-99D8101710A5}"/>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20359" t="2717" r="6040" b="4562"/>
          <a:stretch/>
        </p:blipFill>
        <p:spPr>
          <a:xfrm>
            <a:off x="102635" y="1153671"/>
            <a:ext cx="5243805" cy="5150655"/>
          </a:xfrm>
          <a:prstGeom prst="rect">
            <a:avLst/>
          </a:prstGeom>
        </p:spPr>
      </p:pic>
      <p:pic>
        <p:nvPicPr>
          <p:cNvPr id="11" name="Picture 10">
            <a:extLst>
              <a:ext uri="{FF2B5EF4-FFF2-40B4-BE49-F238E27FC236}">
                <a16:creationId xmlns:a16="http://schemas.microsoft.com/office/drawing/2014/main" xmlns="" id="{DE068A4B-F053-44D4-B01B-8CCBC9970EEC}"/>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09202" y="1153671"/>
            <a:ext cx="6377003" cy="5134587"/>
          </a:xfrm>
          <a:prstGeom prst="rect">
            <a:avLst/>
          </a:prstGeom>
        </p:spPr>
      </p:pic>
      <p:pic>
        <p:nvPicPr>
          <p:cNvPr id="12" name="Picture 11">
            <a:extLst>
              <a:ext uri="{FF2B5EF4-FFF2-40B4-BE49-F238E27FC236}">
                <a16:creationId xmlns:a16="http://schemas.microsoft.com/office/drawing/2014/main" xmlns="" id="{910B91C7-D04E-4FBA-8A93-1E6E11E7B859}"/>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09201" y="1204912"/>
            <a:ext cx="6377003" cy="5134587"/>
          </a:xfrm>
          <a:prstGeom prst="rect">
            <a:avLst/>
          </a:prstGeom>
        </p:spPr>
      </p:pic>
      <p:sp>
        <p:nvSpPr>
          <p:cNvPr id="9" name="TextBox 8">
            <a:extLst>
              <a:ext uri="{FF2B5EF4-FFF2-40B4-BE49-F238E27FC236}">
                <a16:creationId xmlns:a16="http://schemas.microsoft.com/office/drawing/2014/main" xmlns="" id="{EC66ADF3-28DB-4381-B564-49382DD2D4B3}"/>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4.28</a:t>
            </a:r>
          </a:p>
        </p:txBody>
      </p:sp>
      <p:sp>
        <p:nvSpPr>
          <p:cNvPr id="6" name="Title 1">
            <a:extLst>
              <a:ext uri="{FF2B5EF4-FFF2-40B4-BE49-F238E27FC236}">
                <a16:creationId xmlns:a16="http://schemas.microsoft.com/office/drawing/2014/main" xmlns="" id="{18D976E0-B724-4C82-ACDE-0234A50DE457}"/>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1.13in x 1.5mm</a:t>
            </a:r>
          </a:p>
        </p:txBody>
      </p:sp>
    </p:spTree>
    <p:extLst>
      <p:ext uri="{BB962C8B-B14F-4D97-AF65-F5344CB8AC3E}">
        <p14:creationId xmlns:p14="http://schemas.microsoft.com/office/powerpoint/2010/main" xmlns="" val="62336271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4.29</a:t>
            </a:r>
          </a:p>
        </p:txBody>
      </p:sp>
      <p:pic>
        <p:nvPicPr>
          <p:cNvPr id="3" name="Picture 2">
            <a:extLst>
              <a:ext uri="{FF2B5EF4-FFF2-40B4-BE49-F238E27FC236}">
                <a16:creationId xmlns:a16="http://schemas.microsoft.com/office/drawing/2014/main" xmlns="" id="{857C9657-AB46-4BE5-A01D-D815FAEB4CEB}"/>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449465" y="1204910"/>
            <a:ext cx="5524500" cy="4448175"/>
          </a:xfrm>
          <a:prstGeom prst="rect">
            <a:avLst/>
          </a:prstGeom>
        </p:spPr>
      </p:pic>
      <p:pic>
        <p:nvPicPr>
          <p:cNvPr id="6" name="Picture 5">
            <a:extLst>
              <a:ext uri="{FF2B5EF4-FFF2-40B4-BE49-F238E27FC236}">
                <a16:creationId xmlns:a16="http://schemas.microsoft.com/office/drawing/2014/main" xmlns="" id="{E31B88D0-4872-4E93-8A38-59E7BA8419B0}"/>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18035" y="1204911"/>
            <a:ext cx="5524500" cy="4448175"/>
          </a:xfrm>
          <a:prstGeom prst="rect">
            <a:avLst/>
          </a:prstGeom>
        </p:spPr>
      </p:pic>
      <p:sp>
        <p:nvSpPr>
          <p:cNvPr id="5" name="Title 1">
            <a:extLst>
              <a:ext uri="{FF2B5EF4-FFF2-40B4-BE49-F238E27FC236}">
                <a16:creationId xmlns:a16="http://schemas.microsoft.com/office/drawing/2014/main" xmlns="" id="{A435C44F-B52F-4D45-9C55-D64C5034BCE1}"/>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SEAT MOUNTING</a:t>
            </a:r>
            <a:endParaRPr lang="en-IN" sz="2800" b="1" dirty="0">
              <a:latin typeface="+mn-lt"/>
            </a:endParaRPr>
          </a:p>
        </p:txBody>
      </p:sp>
    </p:spTree>
    <p:extLst>
      <p:ext uri="{BB962C8B-B14F-4D97-AF65-F5344CB8AC3E}">
        <p14:creationId xmlns:p14="http://schemas.microsoft.com/office/powerpoint/2010/main" xmlns="" val="2017698948"/>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4.30</a:t>
            </a:r>
          </a:p>
        </p:txBody>
      </p:sp>
      <p:pic>
        <p:nvPicPr>
          <p:cNvPr id="3" name="Picture 2">
            <a:extLst>
              <a:ext uri="{FF2B5EF4-FFF2-40B4-BE49-F238E27FC236}">
                <a16:creationId xmlns:a16="http://schemas.microsoft.com/office/drawing/2014/main" xmlns="" id="{672C56E1-E0C2-4EBD-AB6A-8630878DCA2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65399" y="1204912"/>
            <a:ext cx="5524500" cy="4448175"/>
          </a:xfrm>
          <a:prstGeom prst="rect">
            <a:avLst/>
          </a:prstGeom>
        </p:spPr>
      </p:pic>
      <p:pic>
        <p:nvPicPr>
          <p:cNvPr id="6" name="Picture 5">
            <a:extLst>
              <a:ext uri="{FF2B5EF4-FFF2-40B4-BE49-F238E27FC236}">
                <a16:creationId xmlns:a16="http://schemas.microsoft.com/office/drawing/2014/main" xmlns="" id="{90780F84-6FEC-432B-AB55-A7AF2EB47310}"/>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6402101" y="1204911"/>
            <a:ext cx="5524500" cy="4448175"/>
          </a:xfrm>
          <a:prstGeom prst="rect">
            <a:avLst/>
          </a:prstGeom>
        </p:spPr>
      </p:pic>
      <p:sp>
        <p:nvSpPr>
          <p:cNvPr id="5" name="Title 1">
            <a:extLst>
              <a:ext uri="{FF2B5EF4-FFF2-40B4-BE49-F238E27FC236}">
                <a16:creationId xmlns:a16="http://schemas.microsoft.com/office/drawing/2014/main" xmlns="" id="{626DA02E-4ECF-41CA-BB21-6B086BF8942D}"/>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SEAT MOUNTING</a:t>
            </a:r>
            <a:endParaRPr lang="en-IN" sz="2800" b="1" dirty="0">
              <a:latin typeface="+mn-lt"/>
            </a:endParaRPr>
          </a:p>
        </p:txBody>
      </p:sp>
    </p:spTree>
    <p:extLst>
      <p:ext uri="{BB962C8B-B14F-4D97-AF65-F5344CB8AC3E}">
        <p14:creationId xmlns:p14="http://schemas.microsoft.com/office/powerpoint/2010/main" xmlns="" val="1149237615"/>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9E89545-3F05-4118-B23E-E58E49214144}"/>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4.31</a:t>
            </a:r>
          </a:p>
        </p:txBody>
      </p:sp>
      <p:pic>
        <p:nvPicPr>
          <p:cNvPr id="3" name="Picture 2">
            <a:extLst>
              <a:ext uri="{FF2B5EF4-FFF2-40B4-BE49-F238E27FC236}">
                <a16:creationId xmlns:a16="http://schemas.microsoft.com/office/drawing/2014/main" xmlns="" id="{D9684F9D-13BE-449A-B73C-340BB122AF1F}"/>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045567" y="1496530"/>
            <a:ext cx="5524500" cy="4448175"/>
          </a:xfrm>
          <a:prstGeom prst="rect">
            <a:avLst/>
          </a:prstGeom>
        </p:spPr>
      </p:pic>
      <p:sp>
        <p:nvSpPr>
          <p:cNvPr id="5" name="Title 1">
            <a:extLst>
              <a:ext uri="{FF2B5EF4-FFF2-40B4-BE49-F238E27FC236}">
                <a16:creationId xmlns:a16="http://schemas.microsoft.com/office/drawing/2014/main" xmlns="" id="{93352E4B-592E-4CB1-A20E-0F644748D86C}"/>
              </a:ext>
            </a:extLst>
          </p:cNvPr>
          <p:cNvSpPr txBox="1">
            <a:spLocks/>
          </p:cNvSpPr>
          <p:nvPr/>
        </p:nvSpPr>
        <p:spPr>
          <a:xfrm>
            <a:off x="2273796" y="113006"/>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mn-lt"/>
              </a:rPr>
              <a:t>SEAT MOUNTING</a:t>
            </a:r>
            <a:endParaRPr lang="en-IN" sz="2800" b="1" dirty="0">
              <a:latin typeface="+mn-lt"/>
            </a:endParaRPr>
          </a:p>
        </p:txBody>
      </p:sp>
    </p:spTree>
    <p:extLst>
      <p:ext uri="{BB962C8B-B14F-4D97-AF65-F5344CB8AC3E}">
        <p14:creationId xmlns:p14="http://schemas.microsoft.com/office/powerpoint/2010/main" xmlns="" val="4064621737"/>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xmlns="" id="{BFD6DE31-5619-4532-9738-CF6B2C412028}"/>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9910" r="2582"/>
          <a:stretch/>
        </p:blipFill>
        <p:spPr>
          <a:xfrm>
            <a:off x="125443" y="1192374"/>
            <a:ext cx="5374500" cy="5219700"/>
          </a:xfrm>
          <a:prstGeom prst="rect">
            <a:avLst/>
          </a:prstGeom>
        </p:spPr>
      </p:pic>
      <p:pic>
        <p:nvPicPr>
          <p:cNvPr id="11" name="Picture 10">
            <a:extLst>
              <a:ext uri="{FF2B5EF4-FFF2-40B4-BE49-F238E27FC236}">
                <a16:creationId xmlns:a16="http://schemas.microsoft.com/office/drawing/2014/main" xmlns="" id="{67001E6C-9275-472D-A83A-637FF155E0B8}"/>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83846" y="1192374"/>
            <a:ext cx="6482711" cy="5219700"/>
          </a:xfrm>
          <a:prstGeom prst="rect">
            <a:avLst/>
          </a:prstGeom>
        </p:spPr>
      </p:pic>
      <p:pic>
        <p:nvPicPr>
          <p:cNvPr id="12" name="Picture 11">
            <a:extLst>
              <a:ext uri="{FF2B5EF4-FFF2-40B4-BE49-F238E27FC236}">
                <a16:creationId xmlns:a16="http://schemas.microsoft.com/office/drawing/2014/main" xmlns="" id="{D8CFAE6F-E733-451A-9BC9-02DC168696DC}"/>
              </a:ext>
            </a:extLst>
          </p:cNvPr>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583845" y="1192374"/>
            <a:ext cx="6432437" cy="5179221"/>
          </a:xfrm>
          <a:prstGeom prst="rect">
            <a:avLst/>
          </a:prstGeom>
        </p:spPr>
      </p:pic>
      <p:sp>
        <p:nvSpPr>
          <p:cNvPr id="9" name="TextBox 8">
            <a:extLst>
              <a:ext uri="{FF2B5EF4-FFF2-40B4-BE49-F238E27FC236}">
                <a16:creationId xmlns:a16="http://schemas.microsoft.com/office/drawing/2014/main" xmlns="" id="{71F46D28-C991-4C66-8C26-BA6C86800133}"/>
              </a:ext>
            </a:extLst>
          </p:cNvPr>
          <p:cNvSpPr txBox="1"/>
          <p:nvPr/>
        </p:nvSpPr>
        <p:spPr>
          <a:xfrm>
            <a:off x="11467643" y="6288258"/>
            <a:ext cx="548640" cy="430887"/>
          </a:xfrm>
          <a:prstGeom prst="rect">
            <a:avLst/>
          </a:prstGeom>
          <a:solidFill>
            <a:schemeClr val="accent1">
              <a:lumMod val="60000"/>
              <a:lumOff val="40000"/>
            </a:schemeClr>
          </a:solidFill>
          <a:ln>
            <a:solidFill>
              <a:schemeClr val="tx1"/>
            </a:solidFill>
          </a:ln>
        </p:spPr>
        <p:txBody>
          <a:bodyPr wrap="square" rtlCol="0">
            <a:spAutoFit/>
          </a:bodyPr>
          <a:lstStyle/>
          <a:p>
            <a:pPr algn="ctr"/>
            <a:r>
              <a:rPr lang="en-IN" sz="1100" b="1" dirty="0"/>
              <a:t>Page 4.32</a:t>
            </a:r>
          </a:p>
        </p:txBody>
      </p:sp>
      <p:sp>
        <p:nvSpPr>
          <p:cNvPr id="6" name="Title 1">
            <a:extLst>
              <a:ext uri="{FF2B5EF4-FFF2-40B4-BE49-F238E27FC236}">
                <a16:creationId xmlns:a16="http://schemas.microsoft.com/office/drawing/2014/main" xmlns="" id="{278438D7-533D-4567-B37F-BA13AC557E75}"/>
              </a:ext>
            </a:extLst>
          </p:cNvPr>
          <p:cNvSpPr txBox="1">
            <a:spLocks/>
          </p:cNvSpPr>
          <p:nvPr/>
        </p:nvSpPr>
        <p:spPr>
          <a:xfrm>
            <a:off x="2273796" y="94344"/>
            <a:ext cx="7574148" cy="682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b="1" u="sng" dirty="0">
                <a:latin typeface="+mn-lt"/>
              </a:rPr>
              <a:t>Steel AISI 4130,1.25in x 1.12in x 1.65mm</a:t>
            </a:r>
          </a:p>
        </p:txBody>
      </p:sp>
    </p:spTree>
    <p:extLst>
      <p:ext uri="{BB962C8B-B14F-4D97-AF65-F5344CB8AC3E}">
        <p14:creationId xmlns:p14="http://schemas.microsoft.com/office/powerpoint/2010/main" xmlns="" val="531871153"/>
      </p:ext>
    </p:extLst>
  </p:cSld>
  <p:clrMapOvr>
    <a:masterClrMapping/>
  </p:clrMapOvr>
  <mc:AlternateContent xmlns:mc="http://schemas.openxmlformats.org/markup-compatibility/2006">
    <mc:Choice xmlns:p14="http://schemas.microsoft.com/office/powerpoint/2010/main" xmlns=""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12"/>
                                        </p:tgtEl>
                                      </p:cBhvr>
                                    </p:animEffect>
                                    <p:set>
                                      <p:cBhvr>
                                        <p:cTn id="7" dur="1" fill="hold">
                                          <p:stCondLst>
                                            <p:cond delay="1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3090</Words>
  <Application>Microsoft Office PowerPoint</Application>
  <PresentationFormat>Custom</PresentationFormat>
  <Paragraphs>898</Paragraphs>
  <Slides>145</Slides>
  <Notes>1</Notes>
  <HiddenSlides>0</HiddenSlides>
  <MMClips>0</MMClips>
  <ScaleCrop>false</ScaleCrop>
  <HeadingPairs>
    <vt:vector size="4" baseType="variant">
      <vt:variant>
        <vt:lpstr>Theme</vt:lpstr>
      </vt:variant>
      <vt:variant>
        <vt:i4>1</vt:i4>
      </vt:variant>
      <vt:variant>
        <vt:lpstr>Slide Titles</vt:lpstr>
      </vt:variant>
      <vt:variant>
        <vt:i4>145</vt:i4>
      </vt:variant>
    </vt:vector>
  </HeadingPairs>
  <TitlesOfParts>
    <vt:vector size="146" baseType="lpstr">
      <vt:lpstr>Office Theme</vt:lpstr>
      <vt:lpstr>Slide 1</vt:lpstr>
      <vt:lpstr>Content</vt:lpstr>
      <vt:lpstr>Vehicle Design</vt:lpstr>
      <vt:lpstr>Vehicle Design</vt:lpstr>
      <vt:lpstr>Vehicle Design</vt:lpstr>
      <vt:lpstr>Vehicle Design</vt:lpstr>
      <vt:lpstr>Impact Load Calculation</vt:lpstr>
      <vt:lpstr>Side Impact</vt:lpstr>
      <vt:lpstr>Roll Over</vt:lpstr>
      <vt:lpstr>Bending Analysis</vt:lpstr>
      <vt:lpstr>Torsional Analysis</vt:lpstr>
      <vt:lpstr>Suspension Mounting Points</vt:lpstr>
      <vt:lpstr>Seat Mounting Points</vt:lpstr>
      <vt:lpstr>Battery Mounting Points</vt:lpstr>
      <vt:lpstr>Solar Panel Mounting Points</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FE modelling and CAE Analysis of Frame</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FE modelling and CAE Analysis of Frame</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FE modelling and CAE Analysis of Frame</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FE modelling and CAE Analysis of Frame</vt:lpstr>
      <vt:lpstr>Slide 68</vt:lpstr>
      <vt:lpstr>Slide 69</vt:lpstr>
      <vt:lpstr>Slide 70</vt:lpstr>
      <vt:lpstr>Slide 71</vt:lpstr>
      <vt:lpstr>Slide 72</vt:lpstr>
      <vt:lpstr>Slide 73</vt:lpstr>
      <vt:lpstr>Slide 74</vt:lpstr>
      <vt:lpstr>Slide 75</vt:lpstr>
      <vt:lpstr>Slide 76</vt:lpstr>
      <vt:lpstr>Slide 77</vt:lpstr>
      <vt:lpstr>Slide 78</vt:lpstr>
      <vt:lpstr>Slide 79</vt:lpstr>
      <vt:lpstr>Slide 80</vt:lpstr>
      <vt:lpstr>Slide 81</vt:lpstr>
      <vt:lpstr>Slide 82</vt:lpstr>
      <vt:lpstr>Slide 83</vt:lpstr>
      <vt:lpstr>Slide 84</vt:lpstr>
      <vt:lpstr>Slide 85</vt:lpstr>
      <vt:lpstr>Slide 86</vt:lpstr>
      <vt:lpstr>Slide 87</vt:lpstr>
      <vt:lpstr>Slide 88</vt:lpstr>
      <vt:lpstr>Slide 89</vt:lpstr>
      <vt:lpstr>Slide 90</vt:lpstr>
      <vt:lpstr>Slide 91</vt:lpstr>
      <vt:lpstr>Slide 92</vt:lpstr>
      <vt:lpstr>Slide 93</vt:lpstr>
      <vt:lpstr>Slide 94</vt:lpstr>
      <vt:lpstr>Slide 95</vt:lpstr>
      <vt:lpstr>Slide 96</vt:lpstr>
      <vt:lpstr>Slide 97</vt:lpstr>
      <vt:lpstr>Slide 98</vt:lpstr>
      <vt:lpstr>Slide 99</vt:lpstr>
      <vt:lpstr>Slide 100</vt:lpstr>
      <vt:lpstr>Slide 101</vt:lpstr>
      <vt:lpstr>Slide 102</vt:lpstr>
      <vt:lpstr>Slide 103</vt:lpstr>
      <vt:lpstr>Slide 104</vt:lpstr>
      <vt:lpstr>Slide 105</vt:lpstr>
      <vt:lpstr>Slide 106</vt:lpstr>
      <vt:lpstr>Slide 107</vt:lpstr>
      <vt:lpstr>Slide 108</vt:lpstr>
      <vt:lpstr>Slide 109</vt:lpstr>
      <vt:lpstr>Slide 110</vt:lpstr>
      <vt:lpstr>Slide 111</vt:lpstr>
      <vt:lpstr>Slide 112</vt:lpstr>
      <vt:lpstr>Slide 113</vt:lpstr>
      <vt:lpstr>Slide 114</vt:lpstr>
      <vt:lpstr>Slide 115</vt:lpstr>
      <vt:lpstr>Slide 116</vt:lpstr>
      <vt:lpstr>Slide 117</vt:lpstr>
      <vt:lpstr>Slide 118</vt:lpstr>
      <vt:lpstr>Slide 119</vt:lpstr>
      <vt:lpstr>Slide 120</vt:lpstr>
      <vt:lpstr>Slide 121</vt:lpstr>
      <vt:lpstr>Slide 122</vt:lpstr>
      <vt:lpstr>Slide 123</vt:lpstr>
      <vt:lpstr>Slide 124</vt:lpstr>
      <vt:lpstr>Slide 125</vt:lpstr>
      <vt:lpstr>Slide 126</vt:lpstr>
      <vt:lpstr>Slide 127</vt:lpstr>
      <vt:lpstr>Slide 128</vt:lpstr>
      <vt:lpstr>Slide 129</vt:lpstr>
      <vt:lpstr>Slide 130</vt:lpstr>
      <vt:lpstr>Slide 131</vt:lpstr>
      <vt:lpstr>Slide 132</vt:lpstr>
      <vt:lpstr>Slide 133</vt:lpstr>
      <vt:lpstr>Slide 134</vt:lpstr>
      <vt:lpstr>Slide 135</vt:lpstr>
      <vt:lpstr>Slide 136</vt:lpstr>
      <vt:lpstr>Slide 137</vt:lpstr>
      <vt:lpstr>Slide 138</vt:lpstr>
      <vt:lpstr>Slide 139</vt:lpstr>
      <vt:lpstr>Slide 140</vt:lpstr>
      <vt:lpstr>Slide 141</vt:lpstr>
      <vt:lpstr>Slide 142</vt:lpstr>
      <vt:lpstr>Slide 143</vt:lpstr>
      <vt:lpstr>Slide 144</vt:lpstr>
      <vt:lpstr>Slide 145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Draft Report of CAE for  Effi-cycle 2020</dc:title>
  <dc:creator>Akash</dc:creator>
  <cp:lastModifiedBy>Dell</cp:lastModifiedBy>
  <cp:revision>140</cp:revision>
  <dcterms:created xsi:type="dcterms:W3CDTF">2020-06-08T16:31:00Z</dcterms:created>
  <dcterms:modified xsi:type="dcterms:W3CDTF">2020-09-09T14:58:01Z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1033-11.2.0.9396</vt:lpwstr>
  </property>
</Properties>
</file>

<file path=docProps/thumbnail.jpeg>
</file>